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86" r:id="rId4"/>
    <p:sldMasterId id="2147483787" r:id="rId5"/>
    <p:sldMasterId id="2147483788" r:id="rId6"/>
    <p:sldMasterId id="2147483789" r:id="rId7"/>
    <p:sldMasterId id="2147483790" r:id="rId8"/>
    <p:sldMasterId id="2147483791"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Lst>
  <p:sldSz cy="5143500" cx="9144000"/>
  <p:notesSz cx="6858000" cy="9144000"/>
  <p:embeddedFontLst>
    <p:embeddedFont>
      <p:font typeface="Proxima Nova"/>
      <p:regular r:id="rId65"/>
      <p:bold r:id="rId66"/>
      <p:italic r:id="rId67"/>
      <p:boldItalic r:id="rId68"/>
    </p:embeddedFont>
    <p:embeddedFont>
      <p:font typeface="Roboto"/>
      <p:regular r:id="rId69"/>
      <p:bold r:id="rId70"/>
      <p:italic r:id="rId71"/>
      <p:boldItalic r:id="rId72"/>
    </p:embeddedFont>
    <p:embeddedFont>
      <p:font typeface="Alegreya Sans"/>
      <p:regular r:id="rId73"/>
      <p:bold r:id="rId74"/>
      <p:italic r:id="rId75"/>
      <p:boldItalic r:id="rId76"/>
    </p:embeddedFont>
    <p:embeddedFont>
      <p:font typeface="Lato"/>
      <p:regular r:id="rId77"/>
      <p:bold r:id="rId78"/>
      <p:italic r:id="rId79"/>
      <p:boldItalic r:id="rId80"/>
    </p:embeddedFont>
    <p:embeddedFont>
      <p:font typeface="Anaheim"/>
      <p:regular r:id="rId81"/>
      <p:bold r:id="rId82"/>
    </p:embeddedFont>
    <p:embeddedFont>
      <p:font typeface="Manrope"/>
      <p:regular r:id="rId83"/>
      <p:bold r:id="rId84"/>
    </p:embeddedFont>
    <p:embeddedFont>
      <p:font typeface="Bebas Neue"/>
      <p:regular r:id="rId85"/>
    </p:embeddedFont>
    <p:embeddedFont>
      <p:font typeface="Rubik Glitch"/>
      <p:regular r:id="rId86"/>
    </p:embeddedFont>
    <p:embeddedFont>
      <p:font typeface="PT Sans"/>
      <p:regular r:id="rId87"/>
      <p:bold r:id="rId88"/>
      <p:italic r:id="rId89"/>
      <p:boldItalic r:id="rId9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3DE71FF-B0C7-4E21-A6C0-3129241EBEFA}">
  <a:tblStyle styleId="{A3DE71FF-B0C7-4E21-A6C0-3129241EBEF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schemas.openxmlformats.org/officeDocument/2006/relationships/font" Target="fonts/Manrope-bold.fntdata"/><Relationship Id="rId83" Type="http://schemas.openxmlformats.org/officeDocument/2006/relationships/font" Target="fonts/Manrope-regular.fntdata"/><Relationship Id="rId42" Type="http://schemas.openxmlformats.org/officeDocument/2006/relationships/slide" Target="slides/slide32.xml"/><Relationship Id="rId86" Type="http://schemas.openxmlformats.org/officeDocument/2006/relationships/font" Target="fonts/RubikGlitch-regular.fntdata"/><Relationship Id="rId41" Type="http://schemas.openxmlformats.org/officeDocument/2006/relationships/slide" Target="slides/slide31.xml"/><Relationship Id="rId85" Type="http://schemas.openxmlformats.org/officeDocument/2006/relationships/font" Target="fonts/BebasNeue-regular.fntdata"/><Relationship Id="rId44" Type="http://schemas.openxmlformats.org/officeDocument/2006/relationships/slide" Target="slides/slide34.xml"/><Relationship Id="rId88" Type="http://schemas.openxmlformats.org/officeDocument/2006/relationships/font" Target="fonts/PTSans-bold.fntdata"/><Relationship Id="rId43" Type="http://schemas.openxmlformats.org/officeDocument/2006/relationships/slide" Target="slides/slide33.xml"/><Relationship Id="rId87" Type="http://schemas.openxmlformats.org/officeDocument/2006/relationships/font" Target="fonts/PTSans-regular.fntdata"/><Relationship Id="rId46" Type="http://schemas.openxmlformats.org/officeDocument/2006/relationships/slide" Target="slides/slide36.xml"/><Relationship Id="rId45" Type="http://schemas.openxmlformats.org/officeDocument/2006/relationships/slide" Target="slides/slide35.xml"/><Relationship Id="rId89" Type="http://schemas.openxmlformats.org/officeDocument/2006/relationships/font" Target="fonts/PTSans-italic.fntdata"/><Relationship Id="rId80" Type="http://schemas.openxmlformats.org/officeDocument/2006/relationships/font" Target="fonts/Lato-boldItalic.fntdata"/><Relationship Id="rId82" Type="http://schemas.openxmlformats.org/officeDocument/2006/relationships/font" Target="fonts/Anaheim-bold.fntdata"/><Relationship Id="rId81" Type="http://schemas.openxmlformats.org/officeDocument/2006/relationships/font" Target="fonts/Anaheim-regular.fntdata"/><Relationship Id="rId1" Type="http://schemas.openxmlformats.org/officeDocument/2006/relationships/theme" Target="theme/theme6.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AlegreyaSans-regular.fntdata"/><Relationship Id="rId72" Type="http://schemas.openxmlformats.org/officeDocument/2006/relationships/font" Target="fonts/Roboto-boldItalic.fntdata"/><Relationship Id="rId31" Type="http://schemas.openxmlformats.org/officeDocument/2006/relationships/slide" Target="slides/slide21.xml"/><Relationship Id="rId75" Type="http://schemas.openxmlformats.org/officeDocument/2006/relationships/font" Target="fonts/AlegreyaSans-italic.fntdata"/><Relationship Id="rId30" Type="http://schemas.openxmlformats.org/officeDocument/2006/relationships/slide" Target="slides/slide20.xml"/><Relationship Id="rId74" Type="http://schemas.openxmlformats.org/officeDocument/2006/relationships/font" Target="fonts/AlegreyaSans-bold.fntdata"/><Relationship Id="rId33" Type="http://schemas.openxmlformats.org/officeDocument/2006/relationships/slide" Target="slides/slide23.xml"/><Relationship Id="rId77" Type="http://schemas.openxmlformats.org/officeDocument/2006/relationships/font" Target="fonts/Lato-regular.fntdata"/><Relationship Id="rId32" Type="http://schemas.openxmlformats.org/officeDocument/2006/relationships/slide" Target="slides/slide22.xml"/><Relationship Id="rId76" Type="http://schemas.openxmlformats.org/officeDocument/2006/relationships/font" Target="fonts/AlegreyaSans-boldItalic.fntdata"/><Relationship Id="rId35" Type="http://schemas.openxmlformats.org/officeDocument/2006/relationships/slide" Target="slides/slide25.xml"/><Relationship Id="rId79" Type="http://schemas.openxmlformats.org/officeDocument/2006/relationships/font" Target="fonts/Lato-italic.fntdata"/><Relationship Id="rId34" Type="http://schemas.openxmlformats.org/officeDocument/2006/relationships/slide" Target="slides/slide24.xml"/><Relationship Id="rId78" Type="http://schemas.openxmlformats.org/officeDocument/2006/relationships/font" Target="fonts/Lato-bold.fntdata"/><Relationship Id="rId71" Type="http://schemas.openxmlformats.org/officeDocument/2006/relationships/font" Target="fonts/Roboto-italic.fntdata"/><Relationship Id="rId70" Type="http://schemas.openxmlformats.org/officeDocument/2006/relationships/font" Target="fonts/Roboto-bold.fntdata"/><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font" Target="fonts/ProximaNova-bold.fntdata"/><Relationship Id="rId21" Type="http://schemas.openxmlformats.org/officeDocument/2006/relationships/slide" Target="slides/slide11.xml"/><Relationship Id="rId65" Type="http://schemas.openxmlformats.org/officeDocument/2006/relationships/font" Target="fonts/ProximaNova-regular.fntdata"/><Relationship Id="rId24" Type="http://schemas.openxmlformats.org/officeDocument/2006/relationships/slide" Target="slides/slide14.xml"/><Relationship Id="rId68" Type="http://schemas.openxmlformats.org/officeDocument/2006/relationships/font" Target="fonts/ProximaNova-boldItalic.fntdata"/><Relationship Id="rId23" Type="http://schemas.openxmlformats.org/officeDocument/2006/relationships/slide" Target="slides/slide13.xml"/><Relationship Id="rId67" Type="http://schemas.openxmlformats.org/officeDocument/2006/relationships/font" Target="fonts/ProximaNova-italic.fntdata"/><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font" Target="fonts/Roboto-regular.fntdata"/><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90" Type="http://schemas.openxmlformats.org/officeDocument/2006/relationships/font" Target="fonts/PTSans-boldItalic.fntdata"/><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reetopsecurity.com/CAT"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24e577317c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5" name="Google Shape;1015;g24e577317c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We’ve added speaker notes! The speaker notes are not meant to be read line-by-line!!! Similarly, don’t read everything on the slides word-for-word. Instead, engage with your audience. Tell stories to help back up the material. Watch your attendees to determine if you are losing them or if you need to spend more time on a topic. Ask questions or randomly poll them about various material. Even something as simple as using audience members names in theoretical examples is a great way to pull them back in. Most importantly, have fun!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26ca40546c0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26ca40546c0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Enough of the doom and gloom, let’s get into ways to protect yourself.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184d99d1a7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3" name="Google Shape;1143;g184d99d1a7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Backups are absolutely necessary for security. Backup media (such as a USB drive) cannot stay connected all the time because if you are hit with ransomware, it will almost certainly encrypt the USB backup files as well. Also, don’t forget to test your backups! As any person in IT can attest, there are an endless number of companies who thought they were backing up their data every day only to found out differently when they go to recover data. Pro tip: Tell them to add testing restore processes to their calendar every quarter. We never dive into all of the statistics at the bottom because that can get tedious, but we do often highlight the statistic at the bottom that is in white (instead of gray). In this case, 20% of users have never backed up their data.  </a:t>
            </a:r>
            <a:br>
              <a:rPr lang="en">
                <a:solidFill>
                  <a:schemeClr val="dk1"/>
                </a:solidFill>
              </a:rPr>
            </a:br>
            <a:r>
              <a:rPr lang="en">
                <a:solidFill>
                  <a:schemeClr val="dk1"/>
                </a:solidFill>
              </a:rPr>
              <a:t>Source: https://www.backblaze.com/blog/the-state-of-backups-whos-most-at-risk/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2c74e6d497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2c74e6d497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page refers back to the worksheet on backups. https://www.treetopsecurity.com/CAT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2c74e6d4970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2c74e6d4970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Most people think of updates and think of Windows, Mac, or phone updates and the handful of new features they receive. Many are not aware that those updates also include fixes to better protect them. Statistic source: https://www.av-test.org/en/statistics/malware/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g2c74e6d4970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2" name="Google Shape;1192;g2c74e6d4970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Keep your systems up-to-date. Don’t just ignore updates until the system forces you to update.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Most people don’t understand how traditional anti-virus works so this might be an opportunity to explain why receiving virus definitions on a regular basis is a must. A great analogy tends to be an entry/patron list for a high-end restaurant, i.e. that list operates by ONLY allowing people in whose name are on the list. Traditional anti-virus is the opposite, i.e. it operates by preventing someone when their name is on the list. What that means is if your list isn’t up-to-date, you’re not blocking everything you should be. This “deny” approach is why traditional anti-virus largely doesn’t work in today’s internet. As a reminder, the previous slide highlighted the insane number of new pieces of malware released every day.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2c74e6d4970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1" name="Google Shape;1221;g2c74e6d4970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Tons of other applications/apps on your computers and phones also need updating. An up-to-date browser is vital. At this point, Microsoft no longer recommends using Internet Explorer to browse the web. Inevitably, there will be a hand or two raise stating they must use Internet Explorer for certain websites, often government related. The standard response is if that is the case, then those websites should be the ONLY ones you use IE on.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“Internet of things” devices also need updates and a majority of these devices will be problematic for years to come. Why? Because most do *not* receive automatic updates, i.e. that wifi-enabled dog feeder you had to have may cause security issues down the road if you’re not careful.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might get asked about how to handle those types of devices. Either a) don’t buy them or b) segment them onto their own network. Let them know you can chat after the training if they have additional questions about that.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g2c74e6d4970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4" name="Google Shape;1244;g2c74e6d4970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page refers back to the worksheet that guides an attendee through scanning a network. https://www.treetopsecurity.com/CAT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2c74e6d4970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3" name="Google Shape;1253;g2c74e6d4970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These transition slides are a great place to pause and ask if anyone has questions. It is also a great way for someone consuming a lot of new information to reset their thoughts.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g2c74e6d4970_1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1" name="Google Shape;1261;g2c74e6d4970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everyone a chance to read it and then explain the joke, i.e. it’s easier for some people to rename their dog than for them to change their password. And he’s such a cute little puppy! ;-)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g2c74e6d4970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9" name="Google Shape;1269;g2c74e6d4970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slide often generates a LOT of discussion. It’s extremely common for people to come back and tell us about how they implemented a password manager at some point after the training.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It’s never a bad idea to explain that the first thing an attacker or malware does after gaining access to a system is to look for way to gain access to OTHER systems. What better way to do that then by looking for usernames/passwords the user might have laying around?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Inevitably, someone will ask about built-in password managers such as Google Chrome or Apple Keychain. Long story short, they are better than not using a password manager, although they are not quite as secure. They also have some drawbacks including locking you into a particular ecosystem, browser, etc.</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24e577317c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8" name="Google Shape;1028;g24e577317c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My background. This is a chance for you to tell the audience a little bit about yourself. Include information about how you relate to the subject such as </a:t>
            </a:r>
            <a:r>
              <a:rPr lang="en">
                <a:solidFill>
                  <a:srgbClr val="1B212C"/>
                </a:solidFill>
              </a:rPr>
              <a:t>why you enjoy helping people avoid scams, </a:t>
            </a:r>
            <a:r>
              <a:rPr lang="en">
                <a:solidFill>
                  <a:schemeClr val="dk1"/>
                </a:solidFill>
              </a:rPr>
              <a:t>why you're qualified to talk about cybersecurity, etc. Maybe it’s because you were scammed yourself so you have some additional insight. Personal stories can go a long way to helping attendees better understand the material and make it more relatable.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content is free! If you feel the need to compensate us for our time, please instead send a donation to STEM Harvest, which is a 501(c)(3) non-profit to help teach kids in rural Kansas about technology. There are numerous ways to donate via the https://stemharvest.org website.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54dda1946d_4_27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54dda1946d_4_27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is pretty self-explanatory. We often have to explain that it is ok to *not* know or remember a password. That is exactly what your password manager is for. Don’t forget the highlighted stat below that 52% of all people re-use passwords for multiple accounts. One question you can ask here is why using a different password is important, i.e. if one website gets breached, an attacker will attempt to use that same username and password on other sites. Source: https://www.comparitech.com/blog/information-security/password-statistics/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54dda1946d_4_27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6" name="Google Shape;1336;g54dda1946d_4_27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important takeaway is that length matters far more than complexity. We also like to point out the “great” password and how no one probably would have thought they could remember a 25 character password. However, it’s pretty easy to remember that particular one and better yet, it even meets all password complexity requirements for systems that still require them.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quick side note about why you should *not* use phone numbers for wireless passwords. I personally first became aware of ISPs setting up customer wireless passwords as their phone number back in 2015. I quickly discovered it wasn’t limited to my community based on internet feedback. I blogged about my own experience many years ago after several ISPs were STILL following this bad practice despite me providing evidence years earlier showing them the dangers. The worst part is that it’s STILL a common practice for numerous ISPs and users today. :-( Aside from the obvious that it doesn’t take much to find someone’s phone number, an all number password with a known length can be cracked in well </a:t>
            </a:r>
            <a:r>
              <a:rPr lang="en" u="sng">
                <a:solidFill>
                  <a:schemeClr val="dk1"/>
                </a:solidFill>
              </a:rPr>
              <a:t>under</a:t>
            </a:r>
            <a:r>
              <a:rPr lang="en">
                <a:solidFill>
                  <a:schemeClr val="dk1"/>
                </a:solidFill>
              </a:rPr>
              <a:t> a minute. Here’s the original story from my blog with technical details of how it works. https://linuxincluded.com/why-phone-numbers-make-horrible-wifi-passwords/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question at the bottom is to get the attendees to think about why. The answer is because almost every system and website on the planet has 8 characters as the minimum length… And given the choice, most will choose the minimum because they don’t fully understand the security implications.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g37bdea9400f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0" name="Google Shape;1350;g37bdea9400f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Pick out a few passwords and discuss them. The takeaway is that these “terrible” passwords don’t change much. The other point you might make is “how do we know what passwords people use?” These passwords are from hacked databases *after* a breach occurs. Security researchers then analyze those hacked accounts to search for similarities. Remember our discussion on why you should have a different password for each website? Source: https://nordpass.com/most-common-passwords-list/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g2c74e6d4970_1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9" name="Google Shape;1359;g2c74e6d4970_1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table/data is slightly nuanced. What it does well is provide the average user an easily way to visually understand how longer passwords are exponentially better than shorter passwords. Source: https://www.hivesystems.io/blog/are-your-passwords-in-the-green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g190cccfa9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4" name="Google Shape;1374;g190cccfa9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People’s eyes tend to glaze over when talking about multi-factor authentication. I usually explain that if you have logged into your bank account and it sent you a text message stating “your passcode is…” then congratulations, you’ve used multi-factor authentication. It’s also worth mentioning to not get confused when talking about two-factor </a:t>
            </a:r>
            <a:r>
              <a:rPr lang="en">
                <a:solidFill>
                  <a:schemeClr val="dk1"/>
                </a:solidFill>
              </a:rPr>
              <a:t>authentication</a:t>
            </a:r>
            <a:r>
              <a:rPr lang="en">
                <a:solidFill>
                  <a:schemeClr val="dk1"/>
                </a:solidFill>
              </a:rPr>
              <a:t> (2FA) versus multi-factor authentication (MFA). 2FA is simply a subset of MFA as it defines the number of authentication mechanisms. A short discussion on how the phone-based authentication applications work never hurts either.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While </a:t>
            </a:r>
            <a:r>
              <a:rPr lang="en" u="sng">
                <a:solidFill>
                  <a:schemeClr val="dk1"/>
                </a:solidFill>
              </a:rPr>
              <a:t>any</a:t>
            </a:r>
            <a:r>
              <a:rPr lang="en">
                <a:solidFill>
                  <a:schemeClr val="dk1"/>
                </a:solidFill>
              </a:rPr>
              <a:t> form of MFA is substantially better than a username/password by itself, it’s important to recognize that SMS and phone call-based verifications have some security concerns. Aside from SIM-jacking (or SIM-swapping), which is where an attacker coerces a cell phone carrier to issue a new SIM card, there are other attacks that allow an attacker to re-direct SMS and phone calls to a new device. Unfortunately, it can happen for as little as $16, although there are some caveats.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Source: https://www.vice.com/en/article/y3g8wb/hacker-got-my-texts-16-dollars-sakari-netnumber</a:t>
            </a:r>
            <a:br>
              <a:rPr lang="en">
                <a:solidFill>
                  <a:schemeClr val="dk1"/>
                </a:solidFill>
              </a:rPr>
            </a:br>
            <a:r>
              <a:rPr lang="en">
                <a:solidFill>
                  <a:schemeClr val="dk1"/>
                </a:solidFill>
              </a:rPr>
              <a:t>Don’t miss the opportunity to briefly discuss the quote from Microsoft stating their research showed that 99.9% accounts are LESS likely to be compromised if you use MFA. &lt;- Wow!</a:t>
            </a:r>
            <a:br>
              <a:rPr lang="en">
                <a:solidFill>
                  <a:schemeClr val="dk1"/>
                </a:solidFill>
              </a:rPr>
            </a:br>
            <a:r>
              <a:rPr lang="en">
                <a:solidFill>
                  <a:schemeClr val="dk1"/>
                </a:solidFill>
              </a:rPr>
              <a:t>Source: https://techcommunity.microsoft.com/t5/microsoft-entra-azure-ad-blog/your-pa-word-doesn-t-matter/ba-p/731984</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g2f868a90236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4" name="Google Shape;1394;g2f868a90236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MFA Fatigue occurs when users become overwhelmed by frequent authentication requests. </a:t>
            </a:r>
            <a:r>
              <a:rPr lang="en">
                <a:solidFill>
                  <a:schemeClr val="dk1"/>
                </a:solidFill>
              </a:rPr>
              <a:t>Attackers exploit MFA fatigue by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Constant MFA prompts: Attackers bombard users with repeated authentication requests.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User Behavior: Users may unknowingly</a:t>
            </a:r>
            <a:r>
              <a:rPr lang="en">
                <a:solidFill>
                  <a:schemeClr val="dk1"/>
                </a:solidFill>
              </a:rPr>
              <a:t> approve malicious requests just to stop the prompts.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This is a great time to explain this through an example. There are a lot of write-ups about this concept used in the real-world, but it’s just as easy to discuss it from a theoretical perspective. Basically, if you were to receive 15 pop-ups in 5 minutes, would you eventually just click “ok” to make them go away?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2" name="Shape 1402"/>
        <p:cNvGrpSpPr/>
        <p:nvPr/>
      </p:nvGrpSpPr>
      <p:grpSpPr>
        <a:xfrm>
          <a:off x="0" y="0"/>
          <a:ext cx="0" cy="0"/>
          <a:chOff x="0" y="0"/>
          <a:chExt cx="0" cy="0"/>
        </a:xfrm>
      </p:grpSpPr>
      <p:sp>
        <p:nvSpPr>
          <p:cNvPr id="1403" name="Google Shape;1403;g2c74e6d4970_1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4" name="Google Shape;1404;g2c74e6d4970_1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page refers back to the worksheet that guides through the initial setup of a password manager and some discussion on 2FA. https://www.treetopsecurity.com/CAT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g2c74e6d4970_1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3" name="Google Shape;1413;g2c74e6d4970_1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Another opportunity to ask if anyone has questions and let them do a mental reset as we move onto some different concepts.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9" name="Shape 1419"/>
        <p:cNvGrpSpPr/>
        <p:nvPr/>
      </p:nvGrpSpPr>
      <p:grpSpPr>
        <a:xfrm>
          <a:off x="0" y="0"/>
          <a:ext cx="0" cy="0"/>
          <a:chOff x="0" y="0"/>
          <a:chExt cx="0" cy="0"/>
        </a:xfrm>
      </p:grpSpPr>
      <p:sp>
        <p:nvSpPr>
          <p:cNvPr id="1420" name="Google Shape;1420;g2c74e6d4970_1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1" name="Google Shape;1421;g2c74e6d4970_1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Go around the circle with a brief explanation on each. Go quick because we go into many of these more in-depth so simply help attendees understand that these 4 simple steps can help prevent link-based attacks. The big one is to point out that links aren’t just email.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8" name="Shape 1458"/>
        <p:cNvGrpSpPr/>
        <p:nvPr/>
      </p:nvGrpSpPr>
      <p:grpSpPr>
        <a:xfrm>
          <a:off x="0" y="0"/>
          <a:ext cx="0" cy="0"/>
          <a:chOff x="0" y="0"/>
          <a:chExt cx="0" cy="0"/>
        </a:xfrm>
      </p:grpSpPr>
      <p:sp>
        <p:nvSpPr>
          <p:cNvPr id="1459" name="Google Shape;1459;g2c74e6d4970_1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2c74e6d4970_1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should hopefully be an easy to spot scam (spam) for most everyone. Go through each of the red flags and talk about how you can use this same, systematic approach to all emails and even some non-email scenarios.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2c79b1dcd8e_1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2c79b1dcd8e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 were told this training needed a legal disclaimer because someone might think this 1 hour training would make them immune from cyberattacks. So we added a disclaimer that states this, but also makes it funny so people will actually read it. A little ChatGPT, a little extra flair, and this is the result! To all of my lawyer friends, sorry not sorry.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5" name="Shape 1475"/>
        <p:cNvGrpSpPr/>
        <p:nvPr/>
      </p:nvGrpSpPr>
      <p:grpSpPr>
        <a:xfrm>
          <a:off x="0" y="0"/>
          <a:ext cx="0" cy="0"/>
          <a:chOff x="0" y="0"/>
          <a:chExt cx="0" cy="0"/>
        </a:xfrm>
      </p:grpSpPr>
      <p:sp>
        <p:nvSpPr>
          <p:cNvPr id="1476" name="Google Shape;1476;g2c792bbef0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7" name="Google Shape;1477;g2c792bbef0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might be more difficult to spot because it is from someone you know, but their account was hacked. You may ask if anyone has experienced this or if they know of someone this happened to. Remember to get the audience involved! Although not email related, everyone with a Facebook account has likely experienced this situation where a friend gets their account hacked and you get a odd message like “Is this you in this video” or something similar.</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3" name="Shape 1493"/>
        <p:cNvGrpSpPr/>
        <p:nvPr/>
      </p:nvGrpSpPr>
      <p:grpSpPr>
        <a:xfrm>
          <a:off x="0" y="0"/>
          <a:ext cx="0" cy="0"/>
          <a:chOff x="0" y="0"/>
          <a:chExt cx="0" cy="0"/>
        </a:xfrm>
      </p:grpSpPr>
      <p:sp>
        <p:nvSpPr>
          <p:cNvPr id="1494" name="Google Shape;1494;g2c792bbef0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5" name="Google Shape;1495;g2c792bbef0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Reminder: links aren’t just for email! This is an SMS text message claiming to be FedEx. Were you expecting a package? Have you ever received a package notification via text message before? Also, note the odd domain name.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g2c792bbef02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3" name="Google Shape;1513;g2c792bbef02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Hovering is your friend. Hovering shows where the link will take you *before* you click on it. If you see numbers, then there is a really good chance it isn’t legit. Also, if you are on a mobile device or table you can still hover by performing a long press. Be careful though because if you don’t hold down the long press long enough, you will unintentionally click the link!</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54dda1946d_4_27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8" name="Google Shape;1528;g54dda1946d_4_27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Don’t spend a ton of time here other than to explain how link shortening services work. If they come across this, you can use a number of services including Link Expander to show the *actual* URL, e.g. if you expand the bit.ly link in the picture it expands to the fairly long URL for our TreeTop cybersecurity awareness feedback.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8" name="Shape 1538"/>
        <p:cNvGrpSpPr/>
        <p:nvPr/>
      </p:nvGrpSpPr>
      <p:grpSpPr>
        <a:xfrm>
          <a:off x="0" y="0"/>
          <a:ext cx="0" cy="0"/>
          <a:chOff x="0" y="0"/>
          <a:chExt cx="0" cy="0"/>
        </a:xfrm>
      </p:grpSpPr>
      <p:sp>
        <p:nvSpPr>
          <p:cNvPr id="1539" name="Google Shape;1539;g2c792bbef02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0" name="Google Shape;1540;g2c792bbef02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Hovering in action. But first, do you use Amazon? If this is a business account, have you ever received Amazon (or vendor) email before? Note the sense of urgency the attacker is trying to use to their advantage. We’ll see that time and time again in numerous attacks including phishing schemes. Take a look at the email address. Is that really Amazon? Last but certainly not least, if you were to hover over the “update now” button, it revealed another extremely odd website.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g2c792bbef02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8" name="Google Shape;1558;g2c792bbef02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Another chance to reset, but also point out that you’re continuing on with other email attacks. Why more email attacks? Because 92% of malware is delivered by email.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g2c792bbef02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7" name="Google Shape;1567;g2c792bbef02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Email attachments can appear in Microsoft Outlook or any other email client including your browser. The best defense is to stop and think. Do you recognize the sender and do they normally email you attachments? A frequent example to use here might be someone’s parents or grandparents. Sure, they might email but would it be weird to get a PDF document from them out of the blue? Macros are worth mentioning because they are still used. Basically, if someone knows what macros are then they should use caution when opening documents with them (and enabling content). If you don’t know what macros are, don’t ever click enable content. Why? Because by clicking on that, a Word document or Excel spreadsheet can infect your computer.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g37bdea9400f_0_5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2" name="Google Shape;1592;g37bdea9400f_0_5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Many organizations have published organization charts (or even board of directors) because it lets others get familiar with them. Unfortunately, attackers can use them to gain a better understanding of an organization or decide who they would like to target. In this example, no technical control can help because this could just as easily be a legitimate request. Often times, something as simple as implementing a company policy for a follow-up phone call would thwart many of these attacks.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might be a good time to use a story from your area or depending on your audience, you could also talk about Barbara Corcoran from Shark Tank and how she almost lost $400,000 from a phishing email. In Barbara’s example, her assistant was sent an email asking for renovation funds, which is a common ask in her line of business. Fortunately, the reply included her and she was able to put a stop to the wire transfer (and scam). For most of these, it requires almost zero technical skill because it looked like it was coming from a trusted source.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We've seen a HUGE uptick in thread hijacking. Thread hijacking is when someone else that you know (and trust) gets their email account compromised; the attacker then utilizes previous conversations on new emails to make it seem more plausible. This can occur from an currently compromised account or MONTHS later after the attacker no longer has access, i.e. the attacker will send an email from an external system posing as that person so you simply assume they are replying to your conversation from a different email address.</a:t>
            </a:r>
            <a:br>
              <a:rPr lang="en">
                <a:solidFill>
                  <a:schemeClr val="dk1"/>
                </a:solidFill>
              </a:rPr>
            </a:br>
            <a:r>
              <a:rPr lang="en">
                <a:solidFill>
                  <a:schemeClr val="dk1"/>
                </a:solidFill>
              </a:rPr>
              <a:t>Source: https://www.darkreading.com/attacks-breaches/fbi-business-email-compromise-cost-1-8b-in-2020</a:t>
            </a:r>
            <a:br>
              <a:rPr lang="en">
                <a:solidFill>
                  <a:schemeClr val="dk1"/>
                </a:solidFill>
              </a:rPr>
            </a:br>
            <a:r>
              <a:rPr lang="en">
                <a:solidFill>
                  <a:schemeClr val="dk1"/>
                </a:solidFill>
              </a:rPr>
              <a:t>Source: https://www.cnbc.com/2020/05/06/how-barbara-corcoran-almost-lost-400000-dollars-to-an-email-scam.html</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g37bdea9400f_0_8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3" name="Google Shape;1603;g37bdea9400f_0_8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QR codes have become part of everyday life from restaurant menus to parking meters, they’re everywhere. Unfortunately, attackers know this too. Malicious QR codes can bypass email filters and other defenses because they rely on human behavior, not technology, to trigger the attack. Once scanned, these codes can redirect users to phishing sites, malware downloads, or fake login portals. The real danger is that many people don’t think twice about scanning a QR code, especially when it appears in a familiar context. Just like you wouldn’t willingly type in “evil.com,” you shouldn’t blindly trust where a QR code sends you. The most effective defense here isn’t technical, it’s training users to pause, verify the URL after scanning, and treat QR codes with the same suspicion as unexpected email links.</a:t>
            </a:r>
            <a:endParaRPr>
              <a:solidFill>
                <a:schemeClr val="dk1"/>
              </a:solidFill>
            </a:endParaRPr>
          </a:p>
          <a:p>
            <a:pPr indent="0" lvl="0" marL="0" rtl="0" algn="l">
              <a:spcBef>
                <a:spcPts val="1200"/>
              </a:spcBef>
              <a:spcAft>
                <a:spcPts val="0"/>
              </a:spcAft>
              <a:buClr>
                <a:schemeClr val="dk1"/>
              </a:buClr>
              <a:buSzPts val="1100"/>
              <a:buFont typeface="Arial"/>
              <a:buNone/>
            </a:pPr>
            <a:r>
              <a:rPr lang="en">
                <a:solidFill>
                  <a:schemeClr val="dk1"/>
                </a:solidFill>
              </a:rPr>
              <a:t>Article: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https://www.zdnet.com/article/these-phishing-emails-use-qr-codes-to-bypass-defences-and-steal-microsoft-365-usernames-and-passwords/</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g2c792bbef02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3" name="Google Shape;1623;g2c792bbef02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Yes these are still over email. The non-technical statement is meant to point out that just because there might not be any links or attachments, doesn’t mean it isn’t malicious. You can easily ask for someone to send gift card numbers via email and unfortunately, a lot of people fall for this scam. Likewise, an attacker introducing themselves as tech support and then asking someone for their password isn’t a technical attack per se, however, it is still widely used because it works! Similar to prior examples, point out some of the tell tale signs such as the sense of urgency, recognizing something as “off” because it’s never happened before, etc. It’s also important to recognize that attackers have NO limits on what they can say or do. There have been several examples of attackers claiming there was an active shooter situation at a school, they want money to get someone out of jail, etc.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d431007ba2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7" name="Google Shape;1047;gd431007ba2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the first 6 months after it was released, version 1.0 of this slide deck was downloaded in over 150 countries. Since then, it has been downloaded hundreds of thousands of times. It is downloaded or viewed over 10,000 per month and those are just the views we can reliably count! This presentation is consistently receiving feedback from people all over the world so it can continue improving. Many organizations use the slides as part of their new employee training or as a part of their ongoing employee training. This deck has been recommended by numerous IT and security experts. In February 2020, it was shared alongside some other fantastic resources at the RSA security conference, which is one of the largest security conferences in the world.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rgbClr val="1B212C"/>
                </a:solidFill>
              </a:rPr>
              <a:t>Note: The red arrow pointing at the slide number is a reminder for presenters to mention this material is available for download from the TreeTop Security website, </a:t>
            </a:r>
            <a:r>
              <a:rPr lang="en" u="sng">
                <a:solidFill>
                  <a:srgbClr val="7890CD"/>
                </a:solidFill>
                <a:hlinkClick r:id="rId2">
                  <a:extLst>
                    <a:ext uri="{A12FA001-AC4F-418D-AE19-62706E023703}">
                      <ahyp:hlinkClr val="tx"/>
                    </a:ext>
                  </a:extLst>
                </a:hlinkClick>
              </a:rPr>
              <a:t>https://treetopsecurity.com/CAT</a:t>
            </a:r>
            <a:r>
              <a:rPr lang="en">
                <a:solidFill>
                  <a:srgbClr val="1B212C"/>
                </a:solidFill>
              </a:rPr>
              <a:t>, i.e. there’s no need to hurriedly write down everything from every slide. The slide number also makes it easy to reference with attendee notes.</a:t>
            </a:r>
            <a:endParaRPr>
              <a:solidFill>
                <a:schemeClr val="dk1"/>
              </a:solidFill>
            </a:endParaRPr>
          </a:p>
          <a:p>
            <a:pPr indent="0" lvl="0" marL="0" rtl="0" algn="l">
              <a:spcBef>
                <a:spcPts val="0"/>
              </a:spcBef>
              <a:spcAft>
                <a:spcPts val="0"/>
              </a:spcAft>
              <a:buClr>
                <a:schemeClr val="dk1"/>
              </a:buClr>
              <a:buSzPts val="1100"/>
              <a:buFont typeface="Arial"/>
              <a:buNone/>
            </a:pPr>
            <a:r>
              <a:t/>
            </a:r>
            <a:endParaRPr i="1" sz="1200">
              <a:solidFill>
                <a:srgbClr val="595959"/>
              </a:solidFill>
              <a:latin typeface="Anaheim"/>
              <a:ea typeface="Anaheim"/>
              <a:cs typeface="Anaheim"/>
              <a:sym typeface="Anaheim"/>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1" name="Shape 1631"/>
        <p:cNvGrpSpPr/>
        <p:nvPr/>
      </p:nvGrpSpPr>
      <p:grpSpPr>
        <a:xfrm>
          <a:off x="0" y="0"/>
          <a:ext cx="0" cy="0"/>
          <a:chOff x="0" y="0"/>
          <a:chExt cx="0" cy="0"/>
        </a:xfrm>
      </p:grpSpPr>
      <p:sp>
        <p:nvSpPr>
          <p:cNvPr id="1632" name="Google Shape;1632;g2c792bbef02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3" name="Google Shape;1633;g2c792bbef02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Scammers always have and always will use news headlines in their attacks so you put your guard down. During the last few years, scammers used coronavirus themed attacks for phishing campaigns. Around the holidays, they will use cancelled orders or delayed deliveries because people are ordering gifts for loved ones. These tactics will *never* change.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g2c792bbef02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9" name="Google Shape;1659;g2c792bbef02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page refers back to the worksheet that guides a user through looking up whether their data was part of a previous breach using the awesome resource, https://haveibeenpwned.com. https://www.treetopsecurity.com/CAT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6" name="Shape 1666"/>
        <p:cNvGrpSpPr/>
        <p:nvPr/>
      </p:nvGrpSpPr>
      <p:grpSpPr>
        <a:xfrm>
          <a:off x="0" y="0"/>
          <a:ext cx="0" cy="0"/>
          <a:chOff x="0" y="0"/>
          <a:chExt cx="0" cy="0"/>
        </a:xfrm>
      </p:grpSpPr>
      <p:sp>
        <p:nvSpPr>
          <p:cNvPr id="1667" name="Google Shape;1667;g2c792bbef02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8" name="Google Shape;1668;g2c792bbef02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 great chance to reset and ask if anyone has questions before moving onto the next topic.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US phone company once said “reach out and touch someone” so this is a little play on that.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4" name="Shape 1674"/>
        <p:cNvGrpSpPr/>
        <p:nvPr/>
      </p:nvGrpSpPr>
      <p:grpSpPr>
        <a:xfrm>
          <a:off x="0" y="0"/>
          <a:ext cx="0" cy="0"/>
          <a:chOff x="0" y="0"/>
          <a:chExt cx="0" cy="0"/>
        </a:xfrm>
      </p:grpSpPr>
      <p:sp>
        <p:nvSpPr>
          <p:cNvPr id="1675" name="Google Shape;1675;g37bdea9400f_0_1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6" name="Google Shape;1676;g37bdea9400f_0_1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 quick chat on social engineering and how attackers use it to gain information, gain access, etc. Sometimes attackers will pose as banks, energy companies, or someone else to get your payment information. A social engineering tactic may include calling you from a “recognizable” phone number. Most people don’t realize how easy it is to spoof a phone number, which makes it trivial to make their phone call look like it is coming from the local electricity company, phone company, hospital, etc. This is done in an effort to get people to let their guard down. If someone calls and their phone number matches someone you are familiar with, be skeptical. It’s usually easiest to simply tell them you are busy, hang up and call them back at a published phone number that you have in your possession. </a:t>
            </a:r>
            <a:br>
              <a:rPr lang="en">
                <a:solidFill>
                  <a:schemeClr val="dk1"/>
                </a:solidFill>
              </a:rPr>
            </a:br>
            <a:r>
              <a:rPr lang="en">
                <a:solidFill>
                  <a:schemeClr val="dk1"/>
                </a:solidFill>
              </a:rPr>
              <a:t>We always highlight the tech support scam because we saw it so many times over the years. As callous as it may sound, Microsoft, Apple, Dell, etc. will never call you out of the blue to tell you about a problem on your computer or device.</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g2cae75b0ac2_2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1" name="Google Shape;1701;g2cae75b0ac2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is a audio recording pulled from a neighbor’s old school, wood-grained answering machine, i.e. it’s about as low tech as you get these days. If you have audio, let the audio play. Either of the “links” in the lower right hand corner will play the audio if speakers are setup. If it doesn’t work or you’re not sure on the volume/quality, let the audience know the white text is the same as what is stated in the audio clip. Highlight the red flags because several of them are the same tactics we used to spot phishing email, which are obviously text-based. Also highlight that there is very little we can do from a technical perspective to block this attack.</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8" name="Shape 1718"/>
        <p:cNvGrpSpPr/>
        <p:nvPr/>
      </p:nvGrpSpPr>
      <p:grpSpPr>
        <a:xfrm>
          <a:off x="0" y="0"/>
          <a:ext cx="0" cy="0"/>
          <a:chOff x="0" y="0"/>
          <a:chExt cx="0" cy="0"/>
        </a:xfrm>
      </p:grpSpPr>
      <p:sp>
        <p:nvSpPr>
          <p:cNvPr id="1719" name="Google Shape;1719;g2c792bbef02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0" name="Google Shape;1720;g2c792bbef02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Everyone has heard or even used artificial intelligence at this point. Well, the bad guys can use AI as well! We used t</a:t>
            </a:r>
            <a:r>
              <a:rPr lang="en">
                <a:solidFill>
                  <a:schemeClr val="dk1"/>
                </a:solidFill>
              </a:rPr>
              <a:t>he text prompt at the bottom of the page to have </a:t>
            </a:r>
            <a:r>
              <a:rPr lang="en">
                <a:solidFill>
                  <a:schemeClr val="dk1"/>
                </a:solidFill>
              </a:rPr>
              <a:t>ChatGPT (from OpenAI) re-write the previous slide text. We then used an AI voice program to speak the text in a more conversational, more realistic tone. Once again, i</a:t>
            </a:r>
            <a:r>
              <a:rPr lang="en">
                <a:solidFill>
                  <a:schemeClr val="dk1"/>
                </a:solidFill>
              </a:rPr>
              <a:t>f you have audio, let the audio play. Either of the “links” in the lower right hand corner will play the audio if speakers are setup. If it doesn’t work or you’re not sure on the volume/quality, let the audience know the white text is the same as what is stated in the audio clip.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g37ca57bbd0d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2" name="Google Shape;1732;g37ca57bbd0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AI has completely changed the landscape of scams. In the past, we told people to look for misspellings, bad grammar, or awkward phrasing as a way to spot phishing emails, but that advice no longer holds. Today, attackers are using AI to generate flawless, personalized emails and even clone voices or create deepfake videos. Imagine receiving a call from your “CEO,” whose voice sounds identical, asking you to urgently approve a wire transfer. It feels real, but it may not be. The best defense isn’t spotting grammar mistakes anymore, it’s having strong verification procedures, slowing down when urgency is being forced, and making sure sensitive actions require confirmation through trusted out-of-band channels.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g2c792bbef02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0" name="Google Shape;1740;g2c792bbef02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Once again, a great time to take a breather and ask if anyone has any questions? Moving onto the last section!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g172b1845856_1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8" name="Google Shape;1748;g172b1845856_1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 often use the example of how attackers have mailed USB drives or even left them in parking lots knowing someone would plug them in. Most people don’t realize these devices can infect your computer simply by plugging it in.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g2c79b1dcd8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9" name="Google Shape;1759;g2c79b1dcd8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Here’s another topic that eyes often glaze over. Use the HTTP versus HTTPS as an example. Explain how encryption helps protect all of us including shopping on the internet, when using wireless communications, etc. If you have anyone from the medical field in attendance, then I would also point out that lost and stolen devices such as laptops are the #1 reason for patient data breaches of more than 500 records. (Source: https://www.texmed.org/HIPAALostLaptop/)</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54dda1946d_6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54dda1946d_6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Live, laugh, get hacked, stop laughing. It's meant to bring a little bit of light to the subject but keep in mind that cybersecurity is affecting a lot of people in very adverse ways after their data gets hacked, their company gets breached, a product or service they use gets hacked, etc.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9" name="Shape 1769"/>
        <p:cNvGrpSpPr/>
        <p:nvPr/>
      </p:nvGrpSpPr>
      <p:grpSpPr>
        <a:xfrm>
          <a:off x="0" y="0"/>
          <a:ext cx="0" cy="0"/>
          <a:chOff x="0" y="0"/>
          <a:chExt cx="0" cy="0"/>
        </a:xfrm>
      </p:grpSpPr>
      <p:sp>
        <p:nvSpPr>
          <p:cNvPr id="1770" name="Google Shape;1770;g216241d4a3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1" name="Google Shape;1771;g216241d4a3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 few tips that didn’t fit in well elsewhere. Any website can unwillingly be used to distribute malware. We also recommend avoiding public wi-fi and public computers because they are perfect places for attackers to lurk. Also, after discussing HTTP and HTTPS from the previous slide, this is a great opportunity to point out that HTTPS (and the padlock) doesn’t necessarily mean a site is legit. It simply means your communications with that website are encrypted and it is up to the user to make sure they are at the correct site. To make matters more confusing, some browsers are now showing nothing (no padlock even) for secure websites. Instead, they only show “not secure” or something similar if the website is just HTTP, i.e. *not* HTTPS.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g2c79b1dcd8e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8" name="Google Shape;1788;g2c79b1dcd8e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 short discussion on privacy and not oversharing. The “fun” surveys to figure out your IQ, which cartoon character you are most like, etc. are all ways to get access to your social media profile and harvest data from you! Everyone knows someone who posted their vacation pictures while they were on vacation and their house was broken in as a result. I tell people to wait until they come home to post their pictures; that will make the following week of work go faster when they are reminiscing about their recent vacation. ;-)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6" name="Shape 1796"/>
        <p:cNvGrpSpPr/>
        <p:nvPr/>
      </p:nvGrpSpPr>
      <p:grpSpPr>
        <a:xfrm>
          <a:off x="0" y="0"/>
          <a:ext cx="0" cy="0"/>
          <a:chOff x="0" y="0"/>
          <a:chExt cx="0" cy="0"/>
        </a:xfrm>
      </p:grpSpPr>
      <p:sp>
        <p:nvSpPr>
          <p:cNvPr id="1797" name="Google Shape;1797;g37bdea9400f_0_1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8" name="Google Shape;1798;g37bdea9400f_0_14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Last but not least, what do you do when you or a loved one falls victim to a scam. Ask for help! Time is of the essence so act fast! Maybe that includes unplugging the power to your computer or the network cable to avoid the possibility of infecting other machines? Write down any details you think might be helpful such as dates/times, which accounts or credentials might be in question, as well as any other relevant info. If it’s ransomware or a scam, do you report it? Who do you report it to? If it’s ransomware, ransomware keys may be available. The folks at nomoreransom.org have an awesome site that is setup for just that purpose.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6" name="Shape 1806"/>
        <p:cNvGrpSpPr/>
        <p:nvPr/>
      </p:nvGrpSpPr>
      <p:grpSpPr>
        <a:xfrm>
          <a:off x="0" y="0"/>
          <a:ext cx="0" cy="0"/>
          <a:chOff x="0" y="0"/>
          <a:chExt cx="0" cy="0"/>
        </a:xfrm>
      </p:grpSpPr>
      <p:sp>
        <p:nvSpPr>
          <p:cNvPr id="1807" name="Google Shape;1807;g2c79b1dcd8e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8" name="Google Shape;1808;g2c79b1dcd8e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Encourage attendees to ask questions if they are unsure if something is legit. Typically if their gut tells them it’s not quite right, there’s a reason for it! Encourage them to ask someone more tech savvy or if it’s at a business, have them ask their IT department. A 30 second question is far better than weeks (or more) of agony. Encourage the audience to continue learning, i.e. attacks evolve so they should too. The SANS Ouch newsletter is a fantastic, free monthly newsletter that anyone can sign up for; they frequently cover scams in the news as well as ways to protect yourself online and they are aimed at the average user, not IT people. Staysafeonline.org has tons of free resources and DHS has the Stop.Think.Connect. program to help educate business and end users alike.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Finally, our website has these slides and a video of us presenting these slides. There are also worksheets for attendees to take home or back to the office, a feedback form on how we can improve this presentation, a sign-up for our monthly newsletter, along with a cybersecurity quiz to test what users learned. We even have a certificate of completion so they can others (and their boss) that they are more cyber aware!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Finally, encourage attendees to help others in the process by sharing this information/presentation.</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2" name="Shape 1822"/>
        <p:cNvGrpSpPr/>
        <p:nvPr/>
      </p:nvGrpSpPr>
      <p:grpSpPr>
        <a:xfrm>
          <a:off x="0" y="0"/>
          <a:ext cx="0" cy="0"/>
          <a:chOff x="0" y="0"/>
          <a:chExt cx="0" cy="0"/>
        </a:xfrm>
      </p:grpSpPr>
      <p:sp>
        <p:nvSpPr>
          <p:cNvPr id="1823" name="Google Shape;1823;g135e18421cc_1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4" name="Google Shape;1824;g135e18421cc_1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My contact info. Place your information here for others to get in contact with you. Remember, you’re the expert!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Don’t forget to recognize the original content was provided free of charge from TreeTop Security.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54dda1946d_6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54dda1946d_6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 have a lot of ground to cover. Generally, why is security awareness important. From there, some ways to protect yourself including privacy concerns. And last but not least, what should you do if you or someone you know *thinks* they may be the victim of a scam.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g54dda1946d_6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6" name="Google Shape;1076;g54dda1946d_6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Let’s get started...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184d99d1a7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184d99d1a7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Cybersecurity awareness training is to vital to security. This is a key topic because many people assume if they have the best security technologies, it will provide them with 100% coverage. Example: Large corporations and governments spend millions of dollars (or more) and still aren’t immune from cyberattacks. Another common belief is that our IT department will take care of it or they assume a firewall and anti-virus will protect them against anything. Cybersecurity awareness is a must for everyone! Also hit on the fact that they tips work at home too. That tends to help keep the interest of audience because they know this could save them money or time if they get malware, scammed, etc.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184d99d1a72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184d99d1a7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bottom line is that everyone has something that an attacker wants. With data, it could be financial, personal, or even medical related. Even if someone claims they don’t have anything on their computer worth stealing, an attacker can still use their computer resources for cryptomining. Cryptomining uses your computer resources for financial gain. Attackers have also injected ads into users’ browsers to provide them advertising revenue. Or they could use your computer as a jump point to attack someone else. This is also a good time to ask if everyone knows what ransomware is. A go-to analogy is comparing it to a Hollywood kidnapping movie where the criminals ask for a ransom to get the person back. Ransomware is similar, except it is keeping you from accessing your data unless you pay the ransom. </a:t>
            </a:r>
            <a:br>
              <a:rPr lang="en">
                <a:solidFill>
                  <a:schemeClr val="dk1"/>
                </a:solidFill>
              </a:rPr>
            </a:br>
            <a:r>
              <a:rPr lang="en">
                <a:solidFill>
                  <a:schemeClr val="dk1"/>
                </a:solidFill>
              </a:rPr>
              <a:t>Something we frequently hear is that we only do email on this computer. Ok, but what other accounts might be tied to that email. For example, if I’m a bad guy and I have access to your email, do I need your bank password? Why not just go to your bank website, say “forgot password” and then have the new password sent to me? That last comment is typically a light bulb moment for a lot of attendees.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600">
                <a:latin typeface="Manrope"/>
                <a:ea typeface="Manrope"/>
                <a:cs typeface="Manrope"/>
                <a:sym typeface="Manrop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3" name="Google Shape;13;p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61" name="Shape 61"/>
        <p:cNvGrpSpPr/>
        <p:nvPr/>
      </p:nvGrpSpPr>
      <p:grpSpPr>
        <a:xfrm>
          <a:off x="0" y="0"/>
          <a:ext cx="0" cy="0"/>
          <a:chOff x="0" y="0"/>
          <a:chExt cx="0" cy="0"/>
        </a:xfrm>
      </p:grpSpPr>
      <p:pic>
        <p:nvPicPr>
          <p:cNvPr id="62" name="Google Shape;62;p11"/>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63" name="Google Shape;63;p11"/>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4" name="Google Shape;64;p11"/>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65" name="Google Shape;65;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6" name="Google Shape;66;p1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24" name="Shape 724"/>
        <p:cNvGrpSpPr/>
        <p:nvPr/>
      </p:nvGrpSpPr>
      <p:grpSpPr>
        <a:xfrm>
          <a:off x="0" y="0"/>
          <a:ext cx="0" cy="0"/>
          <a:chOff x="0" y="0"/>
          <a:chExt cx="0" cy="0"/>
        </a:xfrm>
      </p:grpSpPr>
      <p:sp>
        <p:nvSpPr>
          <p:cNvPr id="725" name="Google Shape;725;p105"/>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150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26" name="Google Shape;726;p105"/>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27" name="Google Shape;727;p10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28" name="Google Shape;728;p10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29" name="Shape 729"/>
        <p:cNvGrpSpPr/>
        <p:nvPr/>
      </p:nvGrpSpPr>
      <p:grpSpPr>
        <a:xfrm>
          <a:off x="0" y="0"/>
          <a:ext cx="0" cy="0"/>
          <a:chOff x="0" y="0"/>
          <a:chExt cx="0" cy="0"/>
        </a:xfrm>
      </p:grpSpPr>
      <p:sp>
        <p:nvSpPr>
          <p:cNvPr id="730" name="Google Shape;730;p106"/>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algn="ctr">
              <a:spcBef>
                <a:spcPts val="0"/>
              </a:spcBef>
              <a:spcAft>
                <a:spcPts val="0"/>
              </a:spcAft>
              <a:buSzPts val="3000"/>
              <a:buNone/>
              <a:defRPr>
                <a:solidFill>
                  <a:schemeClr val="lt1"/>
                </a:solidFill>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31" name="Google Shape;731;p10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32" name="Google Shape;732;p10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733" name="Shape 733"/>
        <p:cNvGrpSpPr/>
        <p:nvPr/>
      </p:nvGrpSpPr>
      <p:grpSpPr>
        <a:xfrm>
          <a:off x="0" y="0"/>
          <a:ext cx="0" cy="0"/>
          <a:chOff x="0" y="0"/>
          <a:chExt cx="0" cy="0"/>
        </a:xfrm>
      </p:grpSpPr>
      <p:pic>
        <p:nvPicPr>
          <p:cNvPr id="734" name="Google Shape;734;p107"/>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735" name="Google Shape;735;p107"/>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36" name="Google Shape;736;p107"/>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737" name="Google Shape;737;p10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38" name="Google Shape;738;p10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739" name="Shape 739"/>
        <p:cNvGrpSpPr/>
        <p:nvPr/>
      </p:nvGrpSpPr>
      <p:grpSpPr>
        <a:xfrm>
          <a:off x="0" y="0"/>
          <a:ext cx="0" cy="0"/>
          <a:chOff x="0" y="0"/>
          <a:chExt cx="0" cy="0"/>
        </a:xfrm>
      </p:grpSpPr>
      <p:sp>
        <p:nvSpPr>
          <p:cNvPr id="740" name="Google Shape;740;p10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41" name="Google Shape;741;p10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999999"/>
              </a:solidFill>
              <a:latin typeface="Lato"/>
              <a:ea typeface="Lato"/>
              <a:cs typeface="Lato"/>
              <a:sym typeface="Lato"/>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742" name="Shape 742"/>
        <p:cNvGrpSpPr/>
        <p:nvPr/>
      </p:nvGrpSpPr>
      <p:grpSpPr>
        <a:xfrm>
          <a:off x="0" y="0"/>
          <a:ext cx="0" cy="0"/>
          <a:chOff x="0" y="0"/>
          <a:chExt cx="0" cy="0"/>
        </a:xfrm>
      </p:grpSpPr>
      <p:pic>
        <p:nvPicPr>
          <p:cNvPr id="743" name="Google Shape;743;p109"/>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744" name="Google Shape;744;p10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45" name="Google Shape;745;p109"/>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46" name="Google Shape;746;p109"/>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47" name="Google Shape;747;p109"/>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48" name="Google Shape;748;p109"/>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49" name="Google Shape;749;p109"/>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50" name="Google Shape;750;p109"/>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751" name="Google Shape;751;p109"/>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2" name="Google Shape;752;p109"/>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3" name="Google Shape;753;p109"/>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4" name="Google Shape;754;p109"/>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5" name="Google Shape;755;p109"/>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6" name="Google Shape;756;p109"/>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57" name="Google Shape;757;p10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58" name="Google Shape;758;p10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759" name="Shape 759"/>
        <p:cNvGrpSpPr/>
        <p:nvPr/>
      </p:nvGrpSpPr>
      <p:grpSpPr>
        <a:xfrm>
          <a:off x="0" y="0"/>
          <a:ext cx="0" cy="0"/>
          <a:chOff x="0" y="0"/>
          <a:chExt cx="0" cy="0"/>
        </a:xfrm>
      </p:grpSpPr>
      <p:pic>
        <p:nvPicPr>
          <p:cNvPr id="760" name="Google Shape;760;p110"/>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761" name="Google Shape;761;p11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62" name="Google Shape;762;p110"/>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763" name="Google Shape;763;p1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64" name="Google Shape;764;p11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765" name="Shape 765"/>
        <p:cNvGrpSpPr/>
        <p:nvPr/>
      </p:nvGrpSpPr>
      <p:grpSpPr>
        <a:xfrm>
          <a:off x="0" y="0"/>
          <a:ext cx="0" cy="0"/>
          <a:chOff x="0" y="0"/>
          <a:chExt cx="0" cy="0"/>
        </a:xfrm>
      </p:grpSpPr>
      <p:pic>
        <p:nvPicPr>
          <p:cNvPr id="766" name="Google Shape;766;p111"/>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767" name="Google Shape;767;p11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68" name="Google Shape;768;p1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69" name="Google Shape;769;p11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770" name="Shape 770"/>
        <p:cNvGrpSpPr/>
        <p:nvPr/>
      </p:nvGrpSpPr>
      <p:grpSpPr>
        <a:xfrm>
          <a:off x="0" y="0"/>
          <a:ext cx="0" cy="0"/>
          <a:chOff x="0" y="0"/>
          <a:chExt cx="0" cy="0"/>
        </a:xfrm>
      </p:grpSpPr>
      <p:pic>
        <p:nvPicPr>
          <p:cNvPr id="771" name="Google Shape;771;p112"/>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772" name="Google Shape;772;p11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73" name="Google Shape;773;p1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74" name="Google Shape;774;p11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775" name="Shape 775"/>
        <p:cNvGrpSpPr/>
        <p:nvPr/>
      </p:nvGrpSpPr>
      <p:grpSpPr>
        <a:xfrm>
          <a:off x="0" y="0"/>
          <a:ext cx="0" cy="0"/>
          <a:chOff x="0" y="0"/>
          <a:chExt cx="0" cy="0"/>
        </a:xfrm>
      </p:grpSpPr>
      <p:pic>
        <p:nvPicPr>
          <p:cNvPr id="776" name="Google Shape;776;p113"/>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777" name="Google Shape;777;p1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78" name="Google Shape;778;p1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79" name="Google Shape;779;p11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780" name="Shape 780"/>
        <p:cNvGrpSpPr/>
        <p:nvPr/>
      </p:nvGrpSpPr>
      <p:grpSpPr>
        <a:xfrm>
          <a:off x="0" y="0"/>
          <a:ext cx="0" cy="0"/>
          <a:chOff x="0" y="0"/>
          <a:chExt cx="0" cy="0"/>
        </a:xfrm>
      </p:grpSpPr>
      <p:pic>
        <p:nvPicPr>
          <p:cNvPr id="781" name="Google Shape;781;p114"/>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782" name="Google Shape;782;p11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3" name="Google Shape;783;p114"/>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84" name="Google Shape;784;p114"/>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85" name="Google Shape;785;p114"/>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86" name="Google Shape;786;p114"/>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87" name="Google Shape;787;p114"/>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88" name="Google Shape;788;p114"/>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89" name="Google Shape;789;p1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90" name="Google Shape;790;p11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67" name="Shape 67"/>
        <p:cNvGrpSpPr/>
        <p:nvPr/>
      </p:nvGrpSpPr>
      <p:grpSpPr>
        <a:xfrm>
          <a:off x="0" y="0"/>
          <a:ext cx="0" cy="0"/>
          <a:chOff x="0" y="0"/>
          <a:chExt cx="0" cy="0"/>
        </a:xfrm>
      </p:grpSpPr>
      <p:sp>
        <p:nvSpPr>
          <p:cNvPr id="68" name="Google Shape;68;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1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999999"/>
                </a:solidFill>
                <a:latin typeface="Lato"/>
                <a:ea typeface="Lato"/>
                <a:cs typeface="Lato"/>
                <a:sym typeface="Lato"/>
              </a:rPr>
              <a:t>.09</a:t>
            </a:r>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791" name="Shape 791"/>
        <p:cNvGrpSpPr/>
        <p:nvPr/>
      </p:nvGrpSpPr>
      <p:grpSpPr>
        <a:xfrm>
          <a:off x="0" y="0"/>
          <a:ext cx="0" cy="0"/>
          <a:chOff x="0" y="0"/>
          <a:chExt cx="0" cy="0"/>
        </a:xfrm>
      </p:grpSpPr>
      <p:pic>
        <p:nvPicPr>
          <p:cNvPr id="792" name="Google Shape;792;p115"/>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793" name="Google Shape;793;p1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94" name="Google Shape;794;p115"/>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95" name="Google Shape;795;p115"/>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96" name="Google Shape;796;p115"/>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97" name="Google Shape;797;p115"/>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98" name="Google Shape;798;p115"/>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99" name="Google Shape;799;p115"/>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00" name="Google Shape;800;p115"/>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01" name="Google Shape;801;p115"/>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02" name="Google Shape;802;p1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03" name="Google Shape;803;p11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804" name="Shape 804"/>
        <p:cNvGrpSpPr/>
        <p:nvPr/>
      </p:nvGrpSpPr>
      <p:grpSpPr>
        <a:xfrm>
          <a:off x="0" y="0"/>
          <a:ext cx="0" cy="0"/>
          <a:chOff x="0" y="0"/>
          <a:chExt cx="0" cy="0"/>
        </a:xfrm>
      </p:grpSpPr>
      <p:pic>
        <p:nvPicPr>
          <p:cNvPr id="805" name="Google Shape;805;p116"/>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806" name="Google Shape;806;p1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07" name="Google Shape;807;p116"/>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08" name="Google Shape;808;p116"/>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09" name="Google Shape;809;p116"/>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10" name="Google Shape;810;p116"/>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11" name="Google Shape;811;p116"/>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12" name="Google Shape;812;p116"/>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13" name="Google Shape;813;p116"/>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4" name="Google Shape;814;p116"/>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5" name="Google Shape;815;p116"/>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6" name="Google Shape;816;p116"/>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7" name="Google Shape;817;p116"/>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8" name="Google Shape;818;p116"/>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9" name="Google Shape;819;p1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20" name="Google Shape;820;p11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821" name="Shape 821"/>
        <p:cNvGrpSpPr/>
        <p:nvPr/>
      </p:nvGrpSpPr>
      <p:grpSpPr>
        <a:xfrm>
          <a:off x="0" y="0"/>
          <a:ext cx="0" cy="0"/>
          <a:chOff x="0" y="0"/>
          <a:chExt cx="0" cy="0"/>
        </a:xfrm>
      </p:grpSpPr>
      <p:pic>
        <p:nvPicPr>
          <p:cNvPr id="822" name="Google Shape;822;p117"/>
          <p:cNvPicPr preferRelativeResize="0"/>
          <p:nvPr/>
        </p:nvPicPr>
        <p:blipFill>
          <a:blip r:embed="rId2">
            <a:alphaModFix/>
          </a:blip>
          <a:stretch>
            <a:fillRect/>
          </a:stretch>
        </p:blipFill>
        <p:spPr>
          <a:xfrm>
            <a:off x="-12" y="0"/>
            <a:ext cx="9148791" cy="5143500"/>
          </a:xfrm>
          <a:prstGeom prst="rect">
            <a:avLst/>
          </a:prstGeom>
          <a:noFill/>
          <a:ln>
            <a:noFill/>
          </a:ln>
        </p:spPr>
      </p:pic>
      <p:sp>
        <p:nvSpPr>
          <p:cNvPr id="823" name="Google Shape;823;p117"/>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824" name="Google Shape;824;p117"/>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825" name="Google Shape;825;p117"/>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826" name="Google Shape;826;p117"/>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827" name="Google Shape;827;p117"/>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828" name="Google Shape;828;p117"/>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829" name="Google Shape;829;p1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30" name="Google Shape;830;p11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831" name="Shape 831"/>
        <p:cNvGrpSpPr/>
        <p:nvPr/>
      </p:nvGrpSpPr>
      <p:grpSpPr>
        <a:xfrm>
          <a:off x="0" y="0"/>
          <a:ext cx="0" cy="0"/>
          <a:chOff x="0" y="0"/>
          <a:chExt cx="0" cy="0"/>
        </a:xfrm>
      </p:grpSpPr>
      <p:sp>
        <p:nvSpPr>
          <p:cNvPr id="832" name="Google Shape;832;p118"/>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algn="ctr">
              <a:spcBef>
                <a:spcPts val="0"/>
              </a:spcBef>
              <a:spcAft>
                <a:spcPts val="0"/>
              </a:spcAft>
              <a:buSzPts val="3000"/>
              <a:buNone/>
              <a:defRPr sz="7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33" name="Google Shape;833;p118"/>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34" name="Google Shape;834;p118"/>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835" name="Google Shape;835;p1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36" name="Google Shape;836;p11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837" name="Shape 837"/>
        <p:cNvGrpSpPr/>
        <p:nvPr/>
      </p:nvGrpSpPr>
      <p:grpSpPr>
        <a:xfrm>
          <a:off x="0" y="0"/>
          <a:ext cx="0" cy="0"/>
          <a:chOff x="0" y="0"/>
          <a:chExt cx="0" cy="0"/>
        </a:xfrm>
      </p:grpSpPr>
      <p:pic>
        <p:nvPicPr>
          <p:cNvPr id="838" name="Google Shape;838;p119"/>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839" name="Google Shape;839;p1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40" name="Google Shape;840;p11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841" name="Shape 841"/>
        <p:cNvGrpSpPr/>
        <p:nvPr/>
      </p:nvGrpSpPr>
      <p:grpSpPr>
        <a:xfrm>
          <a:off x="0" y="0"/>
          <a:ext cx="0" cy="0"/>
          <a:chOff x="0" y="0"/>
          <a:chExt cx="0" cy="0"/>
        </a:xfrm>
      </p:grpSpPr>
      <p:pic>
        <p:nvPicPr>
          <p:cNvPr id="842" name="Google Shape;842;p120"/>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843" name="Google Shape;843;p1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44" name="Google Shape;844;p12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849" name="Shape 849"/>
        <p:cNvGrpSpPr/>
        <p:nvPr/>
      </p:nvGrpSpPr>
      <p:grpSpPr>
        <a:xfrm>
          <a:off x="0" y="0"/>
          <a:ext cx="0" cy="0"/>
          <a:chOff x="0" y="0"/>
          <a:chExt cx="0" cy="0"/>
        </a:xfrm>
      </p:grpSpPr>
      <p:sp>
        <p:nvSpPr>
          <p:cNvPr id="850" name="Google Shape;850;p122"/>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600">
                <a:latin typeface="Manrope"/>
                <a:ea typeface="Manrope"/>
                <a:cs typeface="Manrope"/>
                <a:sym typeface="Manrop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851" name="Google Shape;851;p122"/>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852" name="Google Shape;852;p1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53" name="Google Shape;853;p12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854" name="Shape 854"/>
        <p:cNvGrpSpPr/>
        <p:nvPr/>
      </p:nvGrpSpPr>
      <p:grpSpPr>
        <a:xfrm>
          <a:off x="0" y="0"/>
          <a:ext cx="0" cy="0"/>
          <a:chOff x="0" y="0"/>
          <a:chExt cx="0" cy="0"/>
        </a:xfrm>
      </p:grpSpPr>
      <p:pic>
        <p:nvPicPr>
          <p:cNvPr id="855" name="Google Shape;855;p123"/>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856" name="Google Shape;856;p123"/>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57" name="Google Shape;857;p123"/>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6000"/>
              <a:buNone/>
              <a:defRPr sz="6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858" name="Google Shape;858;p123"/>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859" name="Google Shape;859;p1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60" name="Google Shape;860;p12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861" name="Shape 861"/>
        <p:cNvGrpSpPr/>
        <p:nvPr/>
      </p:nvGrpSpPr>
      <p:grpSpPr>
        <a:xfrm>
          <a:off x="0" y="0"/>
          <a:ext cx="0" cy="0"/>
          <a:chOff x="0" y="0"/>
          <a:chExt cx="0" cy="0"/>
        </a:xfrm>
      </p:grpSpPr>
      <p:pic>
        <p:nvPicPr>
          <p:cNvPr id="862" name="Google Shape;862;p124"/>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863" name="Google Shape;863;p1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64" name="Google Shape;864;p124"/>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865" name="Google Shape;865;p1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66" name="Google Shape;866;p12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867" name="Shape 867"/>
        <p:cNvGrpSpPr/>
        <p:nvPr/>
      </p:nvGrpSpPr>
      <p:grpSpPr>
        <a:xfrm>
          <a:off x="0" y="0"/>
          <a:ext cx="0" cy="0"/>
          <a:chOff x="0" y="0"/>
          <a:chExt cx="0" cy="0"/>
        </a:xfrm>
      </p:grpSpPr>
      <p:pic>
        <p:nvPicPr>
          <p:cNvPr id="868" name="Google Shape;868;p125"/>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869" name="Google Shape;869;p1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0" name="Google Shape;870;p125"/>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71" name="Google Shape;871;p125"/>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72" name="Google Shape;872;p125"/>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73" name="Google Shape;873;p125"/>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74" name="Google Shape;874;p1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75" name="Google Shape;875;p12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70" name="Shape 70"/>
        <p:cNvGrpSpPr/>
        <p:nvPr/>
      </p:nvGrpSpPr>
      <p:grpSpPr>
        <a:xfrm>
          <a:off x="0" y="0"/>
          <a:ext cx="0" cy="0"/>
          <a:chOff x="0" y="0"/>
          <a:chExt cx="0" cy="0"/>
        </a:xfrm>
      </p:grpSpPr>
      <p:pic>
        <p:nvPicPr>
          <p:cNvPr id="71" name="Google Shape;71;p13"/>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72" name="Google Shape;72;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3" name="Google Shape;73;p13"/>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4" name="Google Shape;74;p13"/>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5" name="Google Shape;75;p13"/>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6" name="Google Shape;76;p13"/>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7" name="Google Shape;77;p13"/>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8" name="Google Shape;78;p13"/>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79" name="Google Shape;79;p13"/>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0" name="Google Shape;80;p13"/>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1" name="Google Shape;81;p13"/>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2" name="Google Shape;82;p13"/>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3" name="Google Shape;83;p13"/>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4" name="Google Shape;84;p13"/>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85" name="Google Shape;85;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6" name="Google Shape;86;p1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876" name="Shape 876"/>
        <p:cNvGrpSpPr/>
        <p:nvPr/>
      </p:nvGrpSpPr>
      <p:grpSpPr>
        <a:xfrm>
          <a:off x="0" y="0"/>
          <a:ext cx="0" cy="0"/>
          <a:chOff x="0" y="0"/>
          <a:chExt cx="0" cy="0"/>
        </a:xfrm>
      </p:grpSpPr>
      <p:pic>
        <p:nvPicPr>
          <p:cNvPr id="877" name="Google Shape;877;p126"/>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878" name="Google Shape;878;p1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9" name="Google Shape;879;p1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80" name="Google Shape;880;p12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881" name="Shape 881"/>
        <p:cNvGrpSpPr/>
        <p:nvPr/>
      </p:nvGrpSpPr>
      <p:grpSpPr>
        <a:xfrm>
          <a:off x="0" y="0"/>
          <a:ext cx="0" cy="0"/>
          <a:chOff x="0" y="0"/>
          <a:chExt cx="0" cy="0"/>
        </a:xfrm>
      </p:grpSpPr>
      <p:pic>
        <p:nvPicPr>
          <p:cNvPr id="882" name="Google Shape;882;p127"/>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883" name="Google Shape;883;p127"/>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84" name="Google Shape;884;p127"/>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Font typeface="Nunito Light"/>
              <a:buChar char="●"/>
              <a:defRPr/>
            </a:lvl1pPr>
            <a:lvl2pPr lvl="1" algn="ctr">
              <a:lnSpc>
                <a:spcPct val="100000"/>
              </a:lnSpc>
              <a:spcBef>
                <a:spcPts val="0"/>
              </a:spcBef>
              <a:spcAft>
                <a:spcPts val="0"/>
              </a:spcAft>
              <a:buClr>
                <a:srgbClr val="E76A28"/>
              </a:buClr>
              <a:buSzPts val="1200"/>
              <a:buFont typeface="Nunito Light"/>
              <a:buChar char="○"/>
              <a:defRPr/>
            </a:lvl2pPr>
            <a:lvl3pPr lvl="2" algn="ctr">
              <a:lnSpc>
                <a:spcPct val="100000"/>
              </a:lnSpc>
              <a:spcBef>
                <a:spcPts val="0"/>
              </a:spcBef>
              <a:spcAft>
                <a:spcPts val="0"/>
              </a:spcAft>
              <a:buClr>
                <a:srgbClr val="E76A28"/>
              </a:buClr>
              <a:buSzPts val="1200"/>
              <a:buFont typeface="Nunito Light"/>
              <a:buChar char="■"/>
              <a:defRPr/>
            </a:lvl3pPr>
            <a:lvl4pPr lvl="3" algn="ctr">
              <a:lnSpc>
                <a:spcPct val="100000"/>
              </a:lnSpc>
              <a:spcBef>
                <a:spcPts val="0"/>
              </a:spcBef>
              <a:spcAft>
                <a:spcPts val="0"/>
              </a:spcAft>
              <a:buClr>
                <a:srgbClr val="E76A28"/>
              </a:buClr>
              <a:buSzPts val="12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200"/>
              <a:buFont typeface="Nunito Light"/>
              <a:buChar char="●"/>
              <a:defRPr/>
            </a:lvl7pPr>
            <a:lvl8pPr lvl="7" algn="ctr">
              <a:lnSpc>
                <a:spcPct val="100000"/>
              </a:lnSpc>
              <a:spcBef>
                <a:spcPts val="0"/>
              </a:spcBef>
              <a:spcAft>
                <a:spcPts val="0"/>
              </a:spcAft>
              <a:buClr>
                <a:srgbClr val="999999"/>
              </a:buClr>
              <a:buSzPts val="12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p:txBody>
      </p:sp>
      <p:sp>
        <p:nvSpPr>
          <p:cNvPr id="885" name="Google Shape;885;p127"/>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886" name="Google Shape;886;p1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87" name="Google Shape;887;p12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88" name="Shape 888"/>
        <p:cNvGrpSpPr/>
        <p:nvPr/>
      </p:nvGrpSpPr>
      <p:grpSpPr>
        <a:xfrm>
          <a:off x="0" y="0"/>
          <a:ext cx="0" cy="0"/>
          <a:chOff x="0" y="0"/>
          <a:chExt cx="0" cy="0"/>
        </a:xfrm>
      </p:grpSpPr>
      <p:sp>
        <p:nvSpPr>
          <p:cNvPr id="889" name="Google Shape;889;p128"/>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90" name="Google Shape;890;p1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91" name="Google Shape;891;p12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92" name="Shape 892"/>
        <p:cNvGrpSpPr/>
        <p:nvPr/>
      </p:nvGrpSpPr>
      <p:grpSpPr>
        <a:xfrm>
          <a:off x="0" y="0"/>
          <a:ext cx="0" cy="0"/>
          <a:chOff x="0" y="0"/>
          <a:chExt cx="0" cy="0"/>
        </a:xfrm>
      </p:grpSpPr>
      <p:sp>
        <p:nvSpPr>
          <p:cNvPr id="893" name="Google Shape;893;p129"/>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150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894" name="Google Shape;894;p129"/>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95" name="Google Shape;895;p1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896" name="Google Shape;896;p12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97" name="Shape 897"/>
        <p:cNvGrpSpPr/>
        <p:nvPr/>
      </p:nvGrpSpPr>
      <p:grpSpPr>
        <a:xfrm>
          <a:off x="0" y="0"/>
          <a:ext cx="0" cy="0"/>
          <a:chOff x="0" y="0"/>
          <a:chExt cx="0" cy="0"/>
        </a:xfrm>
      </p:grpSpPr>
      <p:sp>
        <p:nvSpPr>
          <p:cNvPr id="898" name="Google Shape;898;p130"/>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algn="ctr">
              <a:spcBef>
                <a:spcPts val="0"/>
              </a:spcBef>
              <a:spcAft>
                <a:spcPts val="0"/>
              </a:spcAft>
              <a:buSzPts val="3000"/>
              <a:buNone/>
              <a:defRPr>
                <a:solidFill>
                  <a:schemeClr val="lt1"/>
                </a:solidFill>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899" name="Google Shape;899;p1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00" name="Google Shape;900;p13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901" name="Shape 901"/>
        <p:cNvGrpSpPr/>
        <p:nvPr/>
      </p:nvGrpSpPr>
      <p:grpSpPr>
        <a:xfrm>
          <a:off x="0" y="0"/>
          <a:ext cx="0" cy="0"/>
          <a:chOff x="0" y="0"/>
          <a:chExt cx="0" cy="0"/>
        </a:xfrm>
      </p:grpSpPr>
      <p:pic>
        <p:nvPicPr>
          <p:cNvPr id="902" name="Google Shape;902;p131"/>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903" name="Google Shape;903;p131"/>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04" name="Google Shape;904;p131"/>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905" name="Google Shape;905;p1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06" name="Google Shape;906;p13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907" name="Shape 907"/>
        <p:cNvGrpSpPr/>
        <p:nvPr/>
      </p:nvGrpSpPr>
      <p:grpSpPr>
        <a:xfrm>
          <a:off x="0" y="0"/>
          <a:ext cx="0" cy="0"/>
          <a:chOff x="0" y="0"/>
          <a:chExt cx="0" cy="0"/>
        </a:xfrm>
      </p:grpSpPr>
      <p:sp>
        <p:nvSpPr>
          <p:cNvPr id="908" name="Google Shape;908;p1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09" name="Google Shape;909;p13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999999"/>
              </a:solidFill>
              <a:latin typeface="Lato"/>
              <a:ea typeface="Lato"/>
              <a:cs typeface="Lato"/>
              <a:sym typeface="Lato"/>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910" name="Shape 910"/>
        <p:cNvGrpSpPr/>
        <p:nvPr/>
      </p:nvGrpSpPr>
      <p:grpSpPr>
        <a:xfrm>
          <a:off x="0" y="0"/>
          <a:ext cx="0" cy="0"/>
          <a:chOff x="0" y="0"/>
          <a:chExt cx="0" cy="0"/>
        </a:xfrm>
      </p:grpSpPr>
      <p:pic>
        <p:nvPicPr>
          <p:cNvPr id="911" name="Google Shape;911;p133"/>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912" name="Google Shape;912;p13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13" name="Google Shape;913;p133"/>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4" name="Google Shape;914;p133"/>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5" name="Google Shape;915;p133"/>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6" name="Google Shape;916;p133"/>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7" name="Google Shape;917;p133"/>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8" name="Google Shape;918;p133"/>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919" name="Google Shape;919;p133"/>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0" name="Google Shape;920;p133"/>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1" name="Google Shape;921;p133"/>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2" name="Google Shape;922;p133"/>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3" name="Google Shape;923;p133"/>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4" name="Google Shape;924;p133"/>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25" name="Google Shape;925;p1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26" name="Google Shape;926;p13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927" name="Shape 927"/>
        <p:cNvGrpSpPr/>
        <p:nvPr/>
      </p:nvGrpSpPr>
      <p:grpSpPr>
        <a:xfrm>
          <a:off x="0" y="0"/>
          <a:ext cx="0" cy="0"/>
          <a:chOff x="0" y="0"/>
          <a:chExt cx="0" cy="0"/>
        </a:xfrm>
      </p:grpSpPr>
      <p:pic>
        <p:nvPicPr>
          <p:cNvPr id="928" name="Google Shape;928;p134"/>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929" name="Google Shape;929;p1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30" name="Google Shape;930;p134"/>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931" name="Google Shape;931;p1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32" name="Google Shape;932;p13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933" name="Shape 933"/>
        <p:cNvGrpSpPr/>
        <p:nvPr/>
      </p:nvGrpSpPr>
      <p:grpSpPr>
        <a:xfrm>
          <a:off x="0" y="0"/>
          <a:ext cx="0" cy="0"/>
          <a:chOff x="0" y="0"/>
          <a:chExt cx="0" cy="0"/>
        </a:xfrm>
      </p:grpSpPr>
      <p:pic>
        <p:nvPicPr>
          <p:cNvPr id="934" name="Google Shape;934;p135"/>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935" name="Google Shape;935;p1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36" name="Google Shape;936;p1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37" name="Google Shape;937;p13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87" name="Shape 87"/>
        <p:cNvGrpSpPr/>
        <p:nvPr/>
      </p:nvGrpSpPr>
      <p:grpSpPr>
        <a:xfrm>
          <a:off x="0" y="0"/>
          <a:ext cx="0" cy="0"/>
          <a:chOff x="0" y="0"/>
          <a:chExt cx="0" cy="0"/>
        </a:xfrm>
      </p:grpSpPr>
      <p:pic>
        <p:nvPicPr>
          <p:cNvPr id="88" name="Google Shape;88;p14"/>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89" name="Google Shape;89;p1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0" name="Google Shape;90;p14"/>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91" name="Google Shape;91;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2" name="Google Shape;92;p1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938" name="Shape 938"/>
        <p:cNvGrpSpPr/>
        <p:nvPr/>
      </p:nvGrpSpPr>
      <p:grpSpPr>
        <a:xfrm>
          <a:off x="0" y="0"/>
          <a:ext cx="0" cy="0"/>
          <a:chOff x="0" y="0"/>
          <a:chExt cx="0" cy="0"/>
        </a:xfrm>
      </p:grpSpPr>
      <p:pic>
        <p:nvPicPr>
          <p:cNvPr id="939" name="Google Shape;939;p136"/>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940" name="Google Shape;940;p1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41" name="Google Shape;941;p1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42" name="Google Shape;942;p13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943" name="Shape 943"/>
        <p:cNvGrpSpPr/>
        <p:nvPr/>
      </p:nvGrpSpPr>
      <p:grpSpPr>
        <a:xfrm>
          <a:off x="0" y="0"/>
          <a:ext cx="0" cy="0"/>
          <a:chOff x="0" y="0"/>
          <a:chExt cx="0" cy="0"/>
        </a:xfrm>
      </p:grpSpPr>
      <p:pic>
        <p:nvPicPr>
          <p:cNvPr id="944" name="Google Shape;944;p137"/>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945" name="Google Shape;945;p13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46" name="Google Shape;946;p1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47" name="Google Shape;947;p13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948" name="Shape 948"/>
        <p:cNvGrpSpPr/>
        <p:nvPr/>
      </p:nvGrpSpPr>
      <p:grpSpPr>
        <a:xfrm>
          <a:off x="0" y="0"/>
          <a:ext cx="0" cy="0"/>
          <a:chOff x="0" y="0"/>
          <a:chExt cx="0" cy="0"/>
        </a:xfrm>
      </p:grpSpPr>
      <p:pic>
        <p:nvPicPr>
          <p:cNvPr id="949" name="Google Shape;949;p138"/>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950" name="Google Shape;950;p13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51" name="Google Shape;951;p138"/>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52" name="Google Shape;952;p138"/>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53" name="Google Shape;953;p138"/>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54" name="Google Shape;954;p138"/>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55" name="Google Shape;955;p138"/>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56" name="Google Shape;956;p138"/>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57" name="Google Shape;957;p1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58" name="Google Shape;958;p13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959" name="Shape 959"/>
        <p:cNvGrpSpPr/>
        <p:nvPr/>
      </p:nvGrpSpPr>
      <p:grpSpPr>
        <a:xfrm>
          <a:off x="0" y="0"/>
          <a:ext cx="0" cy="0"/>
          <a:chOff x="0" y="0"/>
          <a:chExt cx="0" cy="0"/>
        </a:xfrm>
      </p:grpSpPr>
      <p:pic>
        <p:nvPicPr>
          <p:cNvPr id="960" name="Google Shape;960;p139"/>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961" name="Google Shape;961;p1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62" name="Google Shape;962;p139"/>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63" name="Google Shape;963;p139"/>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64" name="Google Shape;964;p139"/>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65" name="Google Shape;965;p139"/>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66" name="Google Shape;966;p139"/>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67" name="Google Shape;967;p139"/>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68" name="Google Shape;968;p139"/>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69" name="Google Shape;969;p139"/>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70" name="Google Shape;970;p1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71" name="Google Shape;971;p13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972" name="Shape 972"/>
        <p:cNvGrpSpPr/>
        <p:nvPr/>
      </p:nvGrpSpPr>
      <p:grpSpPr>
        <a:xfrm>
          <a:off x="0" y="0"/>
          <a:ext cx="0" cy="0"/>
          <a:chOff x="0" y="0"/>
          <a:chExt cx="0" cy="0"/>
        </a:xfrm>
      </p:grpSpPr>
      <p:pic>
        <p:nvPicPr>
          <p:cNvPr id="973" name="Google Shape;973;p140"/>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974" name="Google Shape;974;p14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75" name="Google Shape;975;p140"/>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76" name="Google Shape;976;p140"/>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77" name="Google Shape;977;p140"/>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78" name="Google Shape;978;p140"/>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79" name="Google Shape;979;p140"/>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80" name="Google Shape;980;p140"/>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81" name="Google Shape;981;p140"/>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2" name="Google Shape;982;p140"/>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3" name="Google Shape;983;p140"/>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4" name="Google Shape;984;p140"/>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5" name="Google Shape;985;p140"/>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6" name="Google Shape;986;p140"/>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987" name="Google Shape;987;p14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88" name="Google Shape;988;p14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989" name="Shape 989"/>
        <p:cNvGrpSpPr/>
        <p:nvPr/>
      </p:nvGrpSpPr>
      <p:grpSpPr>
        <a:xfrm>
          <a:off x="0" y="0"/>
          <a:ext cx="0" cy="0"/>
          <a:chOff x="0" y="0"/>
          <a:chExt cx="0" cy="0"/>
        </a:xfrm>
      </p:grpSpPr>
      <p:pic>
        <p:nvPicPr>
          <p:cNvPr id="990" name="Google Shape;990;p141"/>
          <p:cNvPicPr preferRelativeResize="0"/>
          <p:nvPr/>
        </p:nvPicPr>
        <p:blipFill>
          <a:blip r:embed="rId2">
            <a:alphaModFix/>
          </a:blip>
          <a:stretch>
            <a:fillRect/>
          </a:stretch>
        </p:blipFill>
        <p:spPr>
          <a:xfrm>
            <a:off x="-12" y="0"/>
            <a:ext cx="9148791" cy="5143500"/>
          </a:xfrm>
          <a:prstGeom prst="rect">
            <a:avLst/>
          </a:prstGeom>
          <a:noFill/>
          <a:ln>
            <a:noFill/>
          </a:ln>
        </p:spPr>
      </p:pic>
      <p:sp>
        <p:nvSpPr>
          <p:cNvPr id="991" name="Google Shape;991;p141"/>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992" name="Google Shape;992;p141"/>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993" name="Google Shape;993;p141"/>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994" name="Google Shape;994;p141"/>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995" name="Google Shape;995;p141"/>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996" name="Google Shape;996;p141"/>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997" name="Google Shape;997;p14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98" name="Google Shape;998;p14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999" name="Shape 999"/>
        <p:cNvGrpSpPr/>
        <p:nvPr/>
      </p:nvGrpSpPr>
      <p:grpSpPr>
        <a:xfrm>
          <a:off x="0" y="0"/>
          <a:ext cx="0" cy="0"/>
          <a:chOff x="0" y="0"/>
          <a:chExt cx="0" cy="0"/>
        </a:xfrm>
      </p:grpSpPr>
      <p:sp>
        <p:nvSpPr>
          <p:cNvPr id="1000" name="Google Shape;1000;p142"/>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algn="ctr">
              <a:spcBef>
                <a:spcPts val="0"/>
              </a:spcBef>
              <a:spcAft>
                <a:spcPts val="0"/>
              </a:spcAft>
              <a:buSzPts val="3000"/>
              <a:buNone/>
              <a:defRPr sz="7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01" name="Google Shape;1001;p142"/>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002" name="Google Shape;1002;p142"/>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1003" name="Google Shape;1003;p14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004" name="Google Shape;1004;p14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1005" name="Shape 1005"/>
        <p:cNvGrpSpPr/>
        <p:nvPr/>
      </p:nvGrpSpPr>
      <p:grpSpPr>
        <a:xfrm>
          <a:off x="0" y="0"/>
          <a:ext cx="0" cy="0"/>
          <a:chOff x="0" y="0"/>
          <a:chExt cx="0" cy="0"/>
        </a:xfrm>
      </p:grpSpPr>
      <p:pic>
        <p:nvPicPr>
          <p:cNvPr id="1006" name="Google Shape;1006;p143"/>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1007" name="Google Shape;1007;p1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008" name="Google Shape;1008;p14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1009" name="Shape 1009"/>
        <p:cNvGrpSpPr/>
        <p:nvPr/>
      </p:nvGrpSpPr>
      <p:grpSpPr>
        <a:xfrm>
          <a:off x="0" y="0"/>
          <a:ext cx="0" cy="0"/>
          <a:chOff x="0" y="0"/>
          <a:chExt cx="0" cy="0"/>
        </a:xfrm>
      </p:grpSpPr>
      <p:pic>
        <p:nvPicPr>
          <p:cNvPr id="1010" name="Google Shape;1010;p144"/>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1011" name="Google Shape;1011;p1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012" name="Google Shape;1012;p14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93" name="Shape 93"/>
        <p:cNvGrpSpPr/>
        <p:nvPr/>
      </p:nvGrpSpPr>
      <p:grpSpPr>
        <a:xfrm>
          <a:off x="0" y="0"/>
          <a:ext cx="0" cy="0"/>
          <a:chOff x="0" y="0"/>
          <a:chExt cx="0" cy="0"/>
        </a:xfrm>
      </p:grpSpPr>
      <p:pic>
        <p:nvPicPr>
          <p:cNvPr id="94" name="Google Shape;94;p15"/>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95" name="Google Shape;95;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6" name="Google Shape;96;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97" name="Google Shape;97;p1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D9D9D9"/>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D9D9D9"/>
                </a:solidFill>
                <a:latin typeface="Lato"/>
                <a:ea typeface="Lato"/>
                <a:cs typeface="Lato"/>
                <a:sym typeface="Lato"/>
              </a:rPr>
              <a:t>.09</a:t>
            </a:r>
            <a:endParaRPr>
              <a:solidFill>
                <a:srgbClr val="D9D9D9"/>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98" name="Shape 98"/>
        <p:cNvGrpSpPr/>
        <p:nvPr/>
      </p:nvGrpSpPr>
      <p:grpSpPr>
        <a:xfrm>
          <a:off x="0" y="0"/>
          <a:ext cx="0" cy="0"/>
          <a:chOff x="0" y="0"/>
          <a:chExt cx="0" cy="0"/>
        </a:xfrm>
      </p:grpSpPr>
      <p:pic>
        <p:nvPicPr>
          <p:cNvPr id="99" name="Google Shape;99;p16"/>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100" name="Google Shape;100;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1" name="Google Shape;101;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1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103" name="Shape 103"/>
        <p:cNvGrpSpPr/>
        <p:nvPr/>
      </p:nvGrpSpPr>
      <p:grpSpPr>
        <a:xfrm>
          <a:off x="0" y="0"/>
          <a:ext cx="0" cy="0"/>
          <a:chOff x="0" y="0"/>
          <a:chExt cx="0" cy="0"/>
        </a:xfrm>
      </p:grpSpPr>
      <p:pic>
        <p:nvPicPr>
          <p:cNvPr id="104" name="Google Shape;104;p17"/>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105" name="Google Shape;105;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6" name="Google Shape;106;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07" name="Google Shape;107;p1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108" name="Shape 108"/>
        <p:cNvGrpSpPr/>
        <p:nvPr/>
      </p:nvGrpSpPr>
      <p:grpSpPr>
        <a:xfrm>
          <a:off x="0" y="0"/>
          <a:ext cx="0" cy="0"/>
          <a:chOff x="0" y="0"/>
          <a:chExt cx="0" cy="0"/>
        </a:xfrm>
      </p:grpSpPr>
      <p:pic>
        <p:nvPicPr>
          <p:cNvPr id="109" name="Google Shape;109;p18"/>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110" name="Google Shape;110;p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1" name="Google Shape;111;p18"/>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2" name="Google Shape;112;p18"/>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3" name="Google Shape;113;p18"/>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4" name="Google Shape;114;p18"/>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5" name="Google Shape;115;p18"/>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6" name="Google Shape;116;p18"/>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7" name="Google Shape;117;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18" name="Google Shape;118;p1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119" name="Shape 119"/>
        <p:cNvGrpSpPr/>
        <p:nvPr/>
      </p:nvGrpSpPr>
      <p:grpSpPr>
        <a:xfrm>
          <a:off x="0" y="0"/>
          <a:ext cx="0" cy="0"/>
          <a:chOff x="0" y="0"/>
          <a:chExt cx="0" cy="0"/>
        </a:xfrm>
      </p:grpSpPr>
      <p:pic>
        <p:nvPicPr>
          <p:cNvPr id="120" name="Google Shape;120;p19"/>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121" name="Google Shape;121;p1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22" name="Google Shape;122;p19"/>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3" name="Google Shape;123;p19"/>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4" name="Google Shape;124;p19"/>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5" name="Google Shape;125;p19"/>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6" name="Google Shape;126;p19"/>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27" name="Google Shape;127;p19"/>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28" name="Google Shape;128;p19"/>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29" name="Google Shape;129;p19"/>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30" name="Google Shape;130;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31" name="Google Shape;131;p1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EFEFEF"/>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EFEFEF"/>
                </a:solidFill>
                <a:latin typeface="Lato"/>
                <a:ea typeface="Lato"/>
                <a:cs typeface="Lato"/>
                <a:sym typeface="Lato"/>
              </a:rPr>
              <a:t>.09</a:t>
            </a:r>
            <a:endParaRPr>
              <a:solidFill>
                <a:srgbClr val="EFEFE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132" name="Shape 132"/>
        <p:cNvGrpSpPr/>
        <p:nvPr/>
      </p:nvGrpSpPr>
      <p:grpSpPr>
        <a:xfrm>
          <a:off x="0" y="0"/>
          <a:ext cx="0" cy="0"/>
          <a:chOff x="0" y="0"/>
          <a:chExt cx="0" cy="0"/>
        </a:xfrm>
      </p:grpSpPr>
      <p:pic>
        <p:nvPicPr>
          <p:cNvPr id="133" name="Google Shape;133;p20"/>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134" name="Google Shape;134;p2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5" name="Google Shape;135;p20"/>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36" name="Google Shape;136;p20"/>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37" name="Google Shape;137;p20"/>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38" name="Google Shape;138;p20"/>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39" name="Google Shape;139;p20"/>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40" name="Google Shape;140;p20"/>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41" name="Google Shape;141;p20"/>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2" name="Google Shape;142;p20"/>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3" name="Google Shape;143;p20"/>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4" name="Google Shape;144;p20"/>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5" name="Google Shape;145;p20"/>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6" name="Google Shape;146;p20"/>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47" name="Google Shape;147;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48" name="Google Shape;148;p2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16" name="Google Shape;16;p3"/>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6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8" name="Google Shape;18;p3"/>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20" name="Google Shape;20;p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149" name="Shape 149"/>
        <p:cNvGrpSpPr/>
        <p:nvPr/>
      </p:nvGrpSpPr>
      <p:grpSpPr>
        <a:xfrm>
          <a:off x="0" y="0"/>
          <a:ext cx="0" cy="0"/>
          <a:chOff x="0" y="0"/>
          <a:chExt cx="0" cy="0"/>
        </a:xfrm>
      </p:grpSpPr>
      <p:pic>
        <p:nvPicPr>
          <p:cNvPr id="150" name="Google Shape;150;p21"/>
          <p:cNvPicPr preferRelativeResize="0"/>
          <p:nvPr/>
        </p:nvPicPr>
        <p:blipFill>
          <a:blip r:embed="rId2">
            <a:alphaModFix/>
          </a:blip>
          <a:stretch>
            <a:fillRect/>
          </a:stretch>
        </p:blipFill>
        <p:spPr>
          <a:xfrm>
            <a:off x="-12" y="0"/>
            <a:ext cx="9148791" cy="5143500"/>
          </a:xfrm>
          <a:prstGeom prst="rect">
            <a:avLst/>
          </a:prstGeom>
          <a:noFill/>
          <a:ln>
            <a:noFill/>
          </a:ln>
        </p:spPr>
      </p:pic>
      <p:sp>
        <p:nvSpPr>
          <p:cNvPr id="151" name="Google Shape;151;p21"/>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52" name="Google Shape;152;p21"/>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53" name="Google Shape;153;p21"/>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54" name="Google Shape;154;p21"/>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55" name="Google Shape;155;p21"/>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56" name="Google Shape;156;p21"/>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157" name="Google Shape;157;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58" name="Google Shape;158;p2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159" name="Shape 159"/>
        <p:cNvGrpSpPr/>
        <p:nvPr/>
      </p:nvGrpSpPr>
      <p:grpSpPr>
        <a:xfrm>
          <a:off x="0" y="0"/>
          <a:ext cx="0" cy="0"/>
          <a:chOff x="0" y="0"/>
          <a:chExt cx="0" cy="0"/>
        </a:xfrm>
      </p:grpSpPr>
      <p:sp>
        <p:nvSpPr>
          <p:cNvPr id="160" name="Google Shape;160;p22"/>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sz="7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1" name="Google Shape;161;p22"/>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2" name="Google Shape;162;p22"/>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163" name="Google Shape;163;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64" name="Google Shape;164;p2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165" name="Shape 165"/>
        <p:cNvGrpSpPr/>
        <p:nvPr/>
      </p:nvGrpSpPr>
      <p:grpSpPr>
        <a:xfrm>
          <a:off x="0" y="0"/>
          <a:ext cx="0" cy="0"/>
          <a:chOff x="0" y="0"/>
          <a:chExt cx="0" cy="0"/>
        </a:xfrm>
      </p:grpSpPr>
      <p:pic>
        <p:nvPicPr>
          <p:cNvPr id="166" name="Google Shape;166;p23"/>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167" name="Google Shape;167;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68" name="Google Shape;168;p2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169" name="Shape 169"/>
        <p:cNvGrpSpPr/>
        <p:nvPr/>
      </p:nvGrpSpPr>
      <p:grpSpPr>
        <a:xfrm>
          <a:off x="0" y="0"/>
          <a:ext cx="0" cy="0"/>
          <a:chOff x="0" y="0"/>
          <a:chExt cx="0" cy="0"/>
        </a:xfrm>
      </p:grpSpPr>
      <p:pic>
        <p:nvPicPr>
          <p:cNvPr id="170" name="Google Shape;170;p24"/>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171" name="Google Shape;171;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172" name="Google Shape;172;p2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177" name="Shape 177"/>
        <p:cNvGrpSpPr/>
        <p:nvPr/>
      </p:nvGrpSpPr>
      <p:grpSpPr>
        <a:xfrm>
          <a:off x="0" y="0"/>
          <a:ext cx="0" cy="0"/>
          <a:chOff x="0" y="0"/>
          <a:chExt cx="0" cy="0"/>
        </a:xfrm>
      </p:grpSpPr>
      <p:sp>
        <p:nvSpPr>
          <p:cNvPr id="178" name="Google Shape;178;p26"/>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191919"/>
              </a:buClr>
              <a:buSzPts val="5200"/>
              <a:buNone/>
              <a:defRPr sz="5600">
                <a:latin typeface="Manrope"/>
                <a:ea typeface="Manrope"/>
                <a:cs typeface="Manrope"/>
                <a:sym typeface="Manrope"/>
              </a:defRPr>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sp>
        <p:nvSpPr>
          <p:cNvPr id="179" name="Google Shape;179;p26"/>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180" name="Google Shape;180;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1" name="Google Shape;181;p2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182" name="Shape 182"/>
        <p:cNvGrpSpPr/>
        <p:nvPr/>
      </p:nvGrpSpPr>
      <p:grpSpPr>
        <a:xfrm>
          <a:off x="0" y="0"/>
          <a:ext cx="0" cy="0"/>
          <a:chOff x="0" y="0"/>
          <a:chExt cx="0" cy="0"/>
        </a:xfrm>
      </p:grpSpPr>
      <p:pic>
        <p:nvPicPr>
          <p:cNvPr id="183" name="Google Shape;183;p27"/>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184" name="Google Shape;184;p27"/>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sz="48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85" name="Google Shape;185;p27"/>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6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86" name="Google Shape;186;p27"/>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187" name="Google Shape;187;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8" name="Google Shape;188;p2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189" name="Shape 189"/>
        <p:cNvGrpSpPr/>
        <p:nvPr/>
      </p:nvGrpSpPr>
      <p:grpSpPr>
        <a:xfrm>
          <a:off x="0" y="0"/>
          <a:ext cx="0" cy="0"/>
          <a:chOff x="0" y="0"/>
          <a:chExt cx="0" cy="0"/>
        </a:xfrm>
      </p:grpSpPr>
      <p:pic>
        <p:nvPicPr>
          <p:cNvPr id="190" name="Google Shape;190;p28"/>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191" name="Google Shape;191;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2" name="Google Shape;192;p28"/>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193" name="Google Shape;193;p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4" name="Google Shape;194;p2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195" name="Shape 195"/>
        <p:cNvGrpSpPr/>
        <p:nvPr/>
      </p:nvGrpSpPr>
      <p:grpSpPr>
        <a:xfrm>
          <a:off x="0" y="0"/>
          <a:ext cx="0" cy="0"/>
          <a:chOff x="0" y="0"/>
          <a:chExt cx="0" cy="0"/>
        </a:xfrm>
      </p:grpSpPr>
      <p:pic>
        <p:nvPicPr>
          <p:cNvPr id="196" name="Google Shape;196;p29"/>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197" name="Google Shape;197;p2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8" name="Google Shape;198;p29"/>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99" name="Google Shape;199;p29"/>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00" name="Google Shape;200;p29"/>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01" name="Google Shape;201;p29"/>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02" name="Google Shape;202;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3" name="Google Shape;203;p2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204" name="Shape 204"/>
        <p:cNvGrpSpPr/>
        <p:nvPr/>
      </p:nvGrpSpPr>
      <p:grpSpPr>
        <a:xfrm>
          <a:off x="0" y="0"/>
          <a:ext cx="0" cy="0"/>
          <a:chOff x="0" y="0"/>
          <a:chExt cx="0" cy="0"/>
        </a:xfrm>
      </p:grpSpPr>
      <p:pic>
        <p:nvPicPr>
          <p:cNvPr id="205" name="Google Shape;205;p30"/>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206" name="Google Shape;206;p3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7" name="Google Shape;207;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8" name="Google Shape;208;p3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209" name="Shape 209"/>
        <p:cNvGrpSpPr/>
        <p:nvPr/>
      </p:nvGrpSpPr>
      <p:grpSpPr>
        <a:xfrm>
          <a:off x="0" y="0"/>
          <a:ext cx="0" cy="0"/>
          <a:chOff x="0" y="0"/>
          <a:chExt cx="0" cy="0"/>
        </a:xfrm>
      </p:grpSpPr>
      <p:pic>
        <p:nvPicPr>
          <p:cNvPr id="210" name="Google Shape;210;p31"/>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211" name="Google Shape;211;p31"/>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2" name="Google Shape;212;p31"/>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Font typeface="Nunito Light"/>
              <a:buChar char="●"/>
              <a:defRPr/>
            </a:lvl1pPr>
            <a:lvl2pPr lvl="1" rtl="0" algn="ctr">
              <a:lnSpc>
                <a:spcPct val="100000"/>
              </a:lnSpc>
              <a:spcBef>
                <a:spcPts val="0"/>
              </a:spcBef>
              <a:spcAft>
                <a:spcPts val="0"/>
              </a:spcAft>
              <a:buClr>
                <a:srgbClr val="E76A28"/>
              </a:buClr>
              <a:buSzPts val="1200"/>
              <a:buFont typeface="Nunito Light"/>
              <a:buChar char="○"/>
              <a:defRPr/>
            </a:lvl2pPr>
            <a:lvl3pPr lvl="2" rtl="0" algn="ctr">
              <a:lnSpc>
                <a:spcPct val="100000"/>
              </a:lnSpc>
              <a:spcBef>
                <a:spcPts val="0"/>
              </a:spcBef>
              <a:spcAft>
                <a:spcPts val="0"/>
              </a:spcAft>
              <a:buClr>
                <a:srgbClr val="E76A28"/>
              </a:buClr>
              <a:buSzPts val="1200"/>
              <a:buFont typeface="Nunito Light"/>
              <a:buChar char="■"/>
              <a:defRPr/>
            </a:lvl3pPr>
            <a:lvl4pPr lvl="3" rtl="0" algn="ctr">
              <a:lnSpc>
                <a:spcPct val="100000"/>
              </a:lnSpc>
              <a:spcBef>
                <a:spcPts val="0"/>
              </a:spcBef>
              <a:spcAft>
                <a:spcPts val="0"/>
              </a:spcAft>
              <a:buClr>
                <a:srgbClr val="E76A28"/>
              </a:buClr>
              <a:buSzPts val="1200"/>
              <a:buFont typeface="Nunito Light"/>
              <a:buChar char="●"/>
              <a:defRPr/>
            </a:lvl4pPr>
            <a:lvl5pPr lvl="4" rtl="0" algn="ctr">
              <a:lnSpc>
                <a:spcPct val="100000"/>
              </a:lnSpc>
              <a:spcBef>
                <a:spcPts val="0"/>
              </a:spcBef>
              <a:spcAft>
                <a:spcPts val="0"/>
              </a:spcAft>
              <a:buClr>
                <a:srgbClr val="E76A28"/>
              </a:buClr>
              <a:buSzPts val="1200"/>
              <a:buFont typeface="Nunito Light"/>
              <a:buChar char="○"/>
              <a:defRPr/>
            </a:lvl5pPr>
            <a:lvl6pPr lvl="5" rtl="0" algn="ctr">
              <a:lnSpc>
                <a:spcPct val="100000"/>
              </a:lnSpc>
              <a:spcBef>
                <a:spcPts val="0"/>
              </a:spcBef>
              <a:spcAft>
                <a:spcPts val="0"/>
              </a:spcAft>
              <a:buClr>
                <a:srgbClr val="999999"/>
              </a:buClr>
              <a:buSzPts val="1200"/>
              <a:buFont typeface="Nunito Light"/>
              <a:buChar char="■"/>
              <a:defRPr/>
            </a:lvl6pPr>
            <a:lvl7pPr lvl="6" rtl="0" algn="ctr">
              <a:lnSpc>
                <a:spcPct val="100000"/>
              </a:lnSpc>
              <a:spcBef>
                <a:spcPts val="0"/>
              </a:spcBef>
              <a:spcAft>
                <a:spcPts val="0"/>
              </a:spcAft>
              <a:buClr>
                <a:srgbClr val="999999"/>
              </a:buClr>
              <a:buSzPts val="1200"/>
              <a:buFont typeface="Nunito Light"/>
              <a:buChar char="●"/>
              <a:defRPr/>
            </a:lvl7pPr>
            <a:lvl8pPr lvl="7" rtl="0" algn="ctr">
              <a:lnSpc>
                <a:spcPct val="100000"/>
              </a:lnSpc>
              <a:spcBef>
                <a:spcPts val="0"/>
              </a:spcBef>
              <a:spcAft>
                <a:spcPts val="0"/>
              </a:spcAft>
              <a:buClr>
                <a:srgbClr val="999999"/>
              </a:buClr>
              <a:buSzPts val="1200"/>
              <a:buFont typeface="Nunito Light"/>
              <a:buChar char="○"/>
              <a:defRPr/>
            </a:lvl8pPr>
            <a:lvl9pPr lvl="8" rtl="0" algn="ctr">
              <a:lnSpc>
                <a:spcPct val="100000"/>
              </a:lnSpc>
              <a:spcBef>
                <a:spcPts val="0"/>
              </a:spcBef>
              <a:spcAft>
                <a:spcPts val="0"/>
              </a:spcAft>
              <a:buClr>
                <a:srgbClr val="999999"/>
              </a:buClr>
              <a:buSzPts val="1200"/>
              <a:buFont typeface="Nunito Light"/>
              <a:buChar char="■"/>
              <a:defRPr/>
            </a:lvl9pPr>
          </a:lstStyle>
          <a:p/>
        </p:txBody>
      </p:sp>
      <p:sp>
        <p:nvSpPr>
          <p:cNvPr id="213" name="Google Shape;213;p31"/>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214" name="Google Shape;214;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5" name="Google Shape;215;p3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21" name="Shape 21"/>
        <p:cNvGrpSpPr/>
        <p:nvPr/>
      </p:nvGrpSpPr>
      <p:grpSpPr>
        <a:xfrm>
          <a:off x="0" y="0"/>
          <a:ext cx="0" cy="0"/>
          <a:chOff x="0" y="0"/>
          <a:chExt cx="0" cy="0"/>
        </a:xfrm>
      </p:grpSpPr>
      <p:pic>
        <p:nvPicPr>
          <p:cNvPr id="22" name="Google Shape;22;p4"/>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23" name="Google Shape;23;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4" name="Google Shape;24;p4"/>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25" name="Google Shape;25;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26" name="Google Shape;26;p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16" name="Shape 216"/>
        <p:cNvGrpSpPr/>
        <p:nvPr/>
      </p:nvGrpSpPr>
      <p:grpSpPr>
        <a:xfrm>
          <a:off x="0" y="0"/>
          <a:ext cx="0" cy="0"/>
          <a:chOff x="0" y="0"/>
          <a:chExt cx="0" cy="0"/>
        </a:xfrm>
      </p:grpSpPr>
      <p:sp>
        <p:nvSpPr>
          <p:cNvPr id="217" name="Google Shape;217;p32"/>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rtl="0" algn="ctr">
              <a:lnSpc>
                <a:spcPct val="80000"/>
              </a:lnSpc>
              <a:spcBef>
                <a:spcPts val="0"/>
              </a:spcBef>
              <a:spcAft>
                <a:spcPts val="0"/>
              </a:spcAft>
              <a:buSzPts val="4800"/>
              <a:buNone/>
              <a:defRPr sz="10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8" name="Google Shape;218;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9" name="Google Shape;219;p3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20" name="Shape 220"/>
        <p:cNvGrpSpPr/>
        <p:nvPr/>
      </p:nvGrpSpPr>
      <p:grpSpPr>
        <a:xfrm>
          <a:off x="0" y="0"/>
          <a:ext cx="0" cy="0"/>
          <a:chOff x="0" y="0"/>
          <a:chExt cx="0" cy="0"/>
        </a:xfrm>
      </p:grpSpPr>
      <p:sp>
        <p:nvSpPr>
          <p:cNvPr id="221" name="Google Shape;221;p33"/>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15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222" name="Google Shape;222;p33"/>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23" name="Google Shape;223;p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4" name="Google Shape;224;p3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5" name="Shape 225"/>
        <p:cNvGrpSpPr/>
        <p:nvPr/>
      </p:nvGrpSpPr>
      <p:grpSpPr>
        <a:xfrm>
          <a:off x="0" y="0"/>
          <a:ext cx="0" cy="0"/>
          <a:chOff x="0" y="0"/>
          <a:chExt cx="0" cy="0"/>
        </a:xfrm>
      </p:grpSpPr>
      <p:sp>
        <p:nvSpPr>
          <p:cNvPr id="226" name="Google Shape;226;p34"/>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rtl="0" algn="ctr">
              <a:spcBef>
                <a:spcPts val="0"/>
              </a:spcBef>
              <a:spcAft>
                <a:spcPts val="0"/>
              </a:spcAft>
              <a:buSzPts val="3000"/>
              <a:buNone/>
              <a:defRPr>
                <a:solidFill>
                  <a:schemeClr val="lt1"/>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227" name="Google Shape;227;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8" name="Google Shape;228;p3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229" name="Shape 229"/>
        <p:cNvGrpSpPr/>
        <p:nvPr/>
      </p:nvGrpSpPr>
      <p:grpSpPr>
        <a:xfrm>
          <a:off x="0" y="0"/>
          <a:ext cx="0" cy="0"/>
          <a:chOff x="0" y="0"/>
          <a:chExt cx="0" cy="0"/>
        </a:xfrm>
      </p:grpSpPr>
      <p:pic>
        <p:nvPicPr>
          <p:cNvPr id="230" name="Google Shape;230;p35"/>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231" name="Google Shape;231;p35"/>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9600"/>
              <a:buNone/>
              <a:defRPr sz="6000">
                <a:solidFill>
                  <a:schemeClr val="lt2"/>
                </a:solidFill>
              </a:defRPr>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232" name="Google Shape;232;p35"/>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233" name="Google Shape;233;p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4" name="Google Shape;234;p3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235" name="Shape 235"/>
        <p:cNvGrpSpPr/>
        <p:nvPr/>
      </p:nvGrpSpPr>
      <p:grpSpPr>
        <a:xfrm>
          <a:off x="0" y="0"/>
          <a:ext cx="0" cy="0"/>
          <a:chOff x="0" y="0"/>
          <a:chExt cx="0" cy="0"/>
        </a:xfrm>
      </p:grpSpPr>
      <p:sp>
        <p:nvSpPr>
          <p:cNvPr id="236" name="Google Shape;236;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7" name="Google Shape;237;p3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238" name="Shape 238"/>
        <p:cNvGrpSpPr/>
        <p:nvPr/>
      </p:nvGrpSpPr>
      <p:grpSpPr>
        <a:xfrm>
          <a:off x="0" y="0"/>
          <a:ext cx="0" cy="0"/>
          <a:chOff x="0" y="0"/>
          <a:chExt cx="0" cy="0"/>
        </a:xfrm>
      </p:grpSpPr>
      <p:pic>
        <p:nvPicPr>
          <p:cNvPr id="239" name="Google Shape;239;p37"/>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240" name="Google Shape;240;p3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41" name="Google Shape;241;p37"/>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2" name="Google Shape;242;p37"/>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3" name="Google Shape;243;p37"/>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4" name="Google Shape;244;p37"/>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5" name="Google Shape;245;p37"/>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6" name="Google Shape;246;p37"/>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2"/>
              </a:buClr>
              <a:buSzPts val="3000"/>
              <a:buNone/>
              <a:defRPr sz="3000">
                <a:solidFill>
                  <a:schemeClr val="lt2"/>
                </a:solidFill>
              </a:defRPr>
            </a:lvl1pPr>
            <a:lvl2pPr lvl="1" rtl="0">
              <a:spcBef>
                <a:spcPts val="0"/>
              </a:spcBef>
              <a:spcAft>
                <a:spcPts val="0"/>
              </a:spcAft>
              <a:buClr>
                <a:schemeClr val="lt2"/>
              </a:buClr>
              <a:buSzPts val="3000"/>
              <a:buNone/>
              <a:defRPr sz="3000">
                <a:solidFill>
                  <a:schemeClr val="lt2"/>
                </a:solidFill>
              </a:defRPr>
            </a:lvl2pPr>
            <a:lvl3pPr lvl="2" rtl="0">
              <a:spcBef>
                <a:spcPts val="0"/>
              </a:spcBef>
              <a:spcAft>
                <a:spcPts val="0"/>
              </a:spcAft>
              <a:buClr>
                <a:schemeClr val="lt2"/>
              </a:buClr>
              <a:buSzPts val="3000"/>
              <a:buNone/>
              <a:defRPr sz="3000">
                <a:solidFill>
                  <a:schemeClr val="lt2"/>
                </a:solidFill>
              </a:defRPr>
            </a:lvl3pPr>
            <a:lvl4pPr lvl="3" rtl="0">
              <a:spcBef>
                <a:spcPts val="0"/>
              </a:spcBef>
              <a:spcAft>
                <a:spcPts val="0"/>
              </a:spcAft>
              <a:buClr>
                <a:schemeClr val="lt2"/>
              </a:buClr>
              <a:buSzPts val="3000"/>
              <a:buNone/>
              <a:defRPr sz="3000">
                <a:solidFill>
                  <a:schemeClr val="lt2"/>
                </a:solidFill>
              </a:defRPr>
            </a:lvl4pPr>
            <a:lvl5pPr lvl="4" rtl="0">
              <a:spcBef>
                <a:spcPts val="0"/>
              </a:spcBef>
              <a:spcAft>
                <a:spcPts val="0"/>
              </a:spcAft>
              <a:buClr>
                <a:schemeClr val="lt2"/>
              </a:buClr>
              <a:buSzPts val="3000"/>
              <a:buNone/>
              <a:defRPr sz="3000">
                <a:solidFill>
                  <a:schemeClr val="lt2"/>
                </a:solidFill>
              </a:defRPr>
            </a:lvl5pPr>
            <a:lvl6pPr lvl="5" rtl="0">
              <a:spcBef>
                <a:spcPts val="0"/>
              </a:spcBef>
              <a:spcAft>
                <a:spcPts val="0"/>
              </a:spcAft>
              <a:buClr>
                <a:schemeClr val="lt2"/>
              </a:buClr>
              <a:buSzPts val="3000"/>
              <a:buNone/>
              <a:defRPr sz="3000">
                <a:solidFill>
                  <a:schemeClr val="lt2"/>
                </a:solidFill>
              </a:defRPr>
            </a:lvl6pPr>
            <a:lvl7pPr lvl="6" rtl="0">
              <a:spcBef>
                <a:spcPts val="0"/>
              </a:spcBef>
              <a:spcAft>
                <a:spcPts val="0"/>
              </a:spcAft>
              <a:buClr>
                <a:schemeClr val="lt2"/>
              </a:buClr>
              <a:buSzPts val="3000"/>
              <a:buNone/>
              <a:defRPr sz="3000">
                <a:solidFill>
                  <a:schemeClr val="lt2"/>
                </a:solidFill>
              </a:defRPr>
            </a:lvl7pPr>
            <a:lvl8pPr lvl="7" rtl="0">
              <a:spcBef>
                <a:spcPts val="0"/>
              </a:spcBef>
              <a:spcAft>
                <a:spcPts val="0"/>
              </a:spcAft>
              <a:buClr>
                <a:schemeClr val="lt2"/>
              </a:buClr>
              <a:buSzPts val="3000"/>
              <a:buNone/>
              <a:defRPr sz="3000">
                <a:solidFill>
                  <a:schemeClr val="lt2"/>
                </a:solidFill>
              </a:defRPr>
            </a:lvl8pPr>
            <a:lvl9pPr lvl="8" rtl="0">
              <a:spcBef>
                <a:spcPts val="0"/>
              </a:spcBef>
              <a:spcAft>
                <a:spcPts val="0"/>
              </a:spcAft>
              <a:buClr>
                <a:schemeClr val="lt2"/>
              </a:buClr>
              <a:buSzPts val="3000"/>
              <a:buNone/>
              <a:defRPr sz="3000">
                <a:solidFill>
                  <a:schemeClr val="lt2"/>
                </a:solidFill>
              </a:defRPr>
            </a:lvl9pPr>
          </a:lstStyle>
          <a:p>
            <a:r>
              <a:t>xx%</a:t>
            </a:r>
          </a:p>
        </p:txBody>
      </p:sp>
      <p:sp>
        <p:nvSpPr>
          <p:cNvPr id="247" name="Google Shape;247;p37"/>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48" name="Google Shape;248;p37"/>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49" name="Google Shape;249;p37"/>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50" name="Google Shape;250;p37"/>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51" name="Google Shape;251;p37"/>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52" name="Google Shape;252;p37"/>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53" name="Google Shape;253;p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4" name="Google Shape;254;p3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255" name="Shape 255"/>
        <p:cNvGrpSpPr/>
        <p:nvPr/>
      </p:nvGrpSpPr>
      <p:grpSpPr>
        <a:xfrm>
          <a:off x="0" y="0"/>
          <a:ext cx="0" cy="0"/>
          <a:chOff x="0" y="0"/>
          <a:chExt cx="0" cy="0"/>
        </a:xfrm>
      </p:grpSpPr>
      <p:pic>
        <p:nvPicPr>
          <p:cNvPr id="256" name="Google Shape;256;p38"/>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257" name="Google Shape;257;p3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58" name="Google Shape;258;p38"/>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259" name="Google Shape;259;p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261" name="Shape 261"/>
        <p:cNvGrpSpPr/>
        <p:nvPr/>
      </p:nvGrpSpPr>
      <p:grpSpPr>
        <a:xfrm>
          <a:off x="0" y="0"/>
          <a:ext cx="0" cy="0"/>
          <a:chOff x="0" y="0"/>
          <a:chExt cx="0" cy="0"/>
        </a:xfrm>
      </p:grpSpPr>
      <p:pic>
        <p:nvPicPr>
          <p:cNvPr id="262" name="Google Shape;262;p39"/>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263" name="Google Shape;263;p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4" name="Google Shape;264;p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5" name="Google Shape;265;p3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266" name="Shape 266"/>
        <p:cNvGrpSpPr/>
        <p:nvPr/>
      </p:nvGrpSpPr>
      <p:grpSpPr>
        <a:xfrm>
          <a:off x="0" y="0"/>
          <a:ext cx="0" cy="0"/>
          <a:chOff x="0" y="0"/>
          <a:chExt cx="0" cy="0"/>
        </a:xfrm>
      </p:grpSpPr>
      <p:pic>
        <p:nvPicPr>
          <p:cNvPr id="267" name="Google Shape;267;p40"/>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268" name="Google Shape;268;p4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9" name="Google Shape;269;p4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0" name="Google Shape;270;p4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271" name="Shape 271"/>
        <p:cNvGrpSpPr/>
        <p:nvPr/>
      </p:nvGrpSpPr>
      <p:grpSpPr>
        <a:xfrm>
          <a:off x="0" y="0"/>
          <a:ext cx="0" cy="0"/>
          <a:chOff x="0" y="0"/>
          <a:chExt cx="0" cy="0"/>
        </a:xfrm>
      </p:grpSpPr>
      <p:pic>
        <p:nvPicPr>
          <p:cNvPr id="272" name="Google Shape;272;p41"/>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273" name="Google Shape;273;p4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74" name="Google Shape;274;p4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5" name="Google Shape;275;p4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27" name="Shape 27"/>
        <p:cNvGrpSpPr/>
        <p:nvPr/>
      </p:nvGrpSpPr>
      <p:grpSpPr>
        <a:xfrm>
          <a:off x="0" y="0"/>
          <a:ext cx="0" cy="0"/>
          <a:chOff x="0" y="0"/>
          <a:chExt cx="0" cy="0"/>
        </a:xfrm>
      </p:grpSpPr>
      <p:pic>
        <p:nvPicPr>
          <p:cNvPr id="28" name="Google Shape;28;p5"/>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29" name="Google Shape;29;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 name="Google Shape;30;p5"/>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 name="Google Shape;31;p5"/>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2" name="Google Shape;32;p5"/>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3" name="Google Shape;33;p5"/>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4" name="Google Shape;34;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5" name="Google Shape;35;p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276" name="Shape 276"/>
        <p:cNvGrpSpPr/>
        <p:nvPr/>
      </p:nvGrpSpPr>
      <p:grpSpPr>
        <a:xfrm>
          <a:off x="0" y="0"/>
          <a:ext cx="0" cy="0"/>
          <a:chOff x="0" y="0"/>
          <a:chExt cx="0" cy="0"/>
        </a:xfrm>
      </p:grpSpPr>
      <p:pic>
        <p:nvPicPr>
          <p:cNvPr id="277" name="Google Shape;277;p42"/>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278" name="Google Shape;278;p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79" name="Google Shape;279;p42"/>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0" name="Google Shape;280;p42"/>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1" name="Google Shape;281;p42"/>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2" name="Google Shape;282;p42"/>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83" name="Google Shape;283;p42"/>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84" name="Google Shape;284;p42"/>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85" name="Google Shape;285;p4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86" name="Google Shape;286;p4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287" name="Shape 287"/>
        <p:cNvGrpSpPr/>
        <p:nvPr/>
      </p:nvGrpSpPr>
      <p:grpSpPr>
        <a:xfrm>
          <a:off x="0" y="0"/>
          <a:ext cx="0" cy="0"/>
          <a:chOff x="0" y="0"/>
          <a:chExt cx="0" cy="0"/>
        </a:xfrm>
      </p:grpSpPr>
      <p:pic>
        <p:nvPicPr>
          <p:cNvPr id="288" name="Google Shape;288;p43"/>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289" name="Google Shape;289;p4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90" name="Google Shape;290;p43"/>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1" name="Google Shape;291;p43"/>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2" name="Google Shape;292;p43"/>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3" name="Google Shape;293;p43"/>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4" name="Google Shape;294;p43"/>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5" name="Google Shape;295;p43"/>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6" name="Google Shape;296;p43"/>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7" name="Google Shape;297;p43"/>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8" name="Google Shape;298;p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9" name="Google Shape;299;p4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300" name="Shape 300"/>
        <p:cNvGrpSpPr/>
        <p:nvPr/>
      </p:nvGrpSpPr>
      <p:grpSpPr>
        <a:xfrm>
          <a:off x="0" y="0"/>
          <a:ext cx="0" cy="0"/>
          <a:chOff x="0" y="0"/>
          <a:chExt cx="0" cy="0"/>
        </a:xfrm>
      </p:grpSpPr>
      <p:pic>
        <p:nvPicPr>
          <p:cNvPr id="301" name="Google Shape;301;p44"/>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302" name="Google Shape;302;p4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3" name="Google Shape;303;p44"/>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4" name="Google Shape;304;p44"/>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5" name="Google Shape;305;p44"/>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6" name="Google Shape;306;p44"/>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7" name="Google Shape;307;p44"/>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8" name="Google Shape;308;p44"/>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9" name="Google Shape;309;p44"/>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0" name="Google Shape;310;p44"/>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1" name="Google Shape;311;p44"/>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2" name="Google Shape;312;p44"/>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3" name="Google Shape;313;p44"/>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4" name="Google Shape;314;p44"/>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15" name="Google Shape;315;p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6" name="Google Shape;316;p4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317" name="Shape 317"/>
        <p:cNvGrpSpPr/>
        <p:nvPr/>
      </p:nvGrpSpPr>
      <p:grpSpPr>
        <a:xfrm>
          <a:off x="0" y="0"/>
          <a:ext cx="0" cy="0"/>
          <a:chOff x="0" y="0"/>
          <a:chExt cx="0" cy="0"/>
        </a:xfrm>
      </p:grpSpPr>
      <p:pic>
        <p:nvPicPr>
          <p:cNvPr id="318" name="Google Shape;318;p45"/>
          <p:cNvPicPr preferRelativeResize="0"/>
          <p:nvPr/>
        </p:nvPicPr>
        <p:blipFill>
          <a:blip r:embed="rId2">
            <a:alphaModFix/>
          </a:blip>
          <a:stretch>
            <a:fillRect/>
          </a:stretch>
        </p:blipFill>
        <p:spPr>
          <a:xfrm>
            <a:off x="-12" y="0"/>
            <a:ext cx="9148791" cy="5143500"/>
          </a:xfrm>
          <a:prstGeom prst="rect">
            <a:avLst/>
          </a:prstGeom>
          <a:noFill/>
          <a:ln>
            <a:noFill/>
          </a:ln>
        </p:spPr>
      </p:pic>
      <p:sp>
        <p:nvSpPr>
          <p:cNvPr id="319" name="Google Shape;319;p45"/>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20" name="Google Shape;320;p45"/>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321" name="Google Shape;321;p45"/>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22" name="Google Shape;322;p45"/>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323" name="Google Shape;323;p45"/>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24" name="Google Shape;324;p45"/>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200"/>
              <a:buFont typeface="PT Sans"/>
              <a:buNone/>
              <a:defRPr>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325" name="Google Shape;325;p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6" name="Google Shape;326;p4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327" name="Shape 327"/>
        <p:cNvGrpSpPr/>
        <p:nvPr/>
      </p:nvGrpSpPr>
      <p:grpSpPr>
        <a:xfrm>
          <a:off x="0" y="0"/>
          <a:ext cx="0" cy="0"/>
          <a:chOff x="0" y="0"/>
          <a:chExt cx="0" cy="0"/>
        </a:xfrm>
      </p:grpSpPr>
      <p:sp>
        <p:nvSpPr>
          <p:cNvPr id="328" name="Google Shape;328;p46"/>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sz="7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9" name="Google Shape;329;p46"/>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0" name="Google Shape;330;p46"/>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331" name="Google Shape;331;p4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2" name="Google Shape;332;p4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333" name="Shape 333"/>
        <p:cNvGrpSpPr/>
        <p:nvPr/>
      </p:nvGrpSpPr>
      <p:grpSpPr>
        <a:xfrm>
          <a:off x="0" y="0"/>
          <a:ext cx="0" cy="0"/>
          <a:chOff x="0" y="0"/>
          <a:chExt cx="0" cy="0"/>
        </a:xfrm>
      </p:grpSpPr>
      <p:pic>
        <p:nvPicPr>
          <p:cNvPr id="334" name="Google Shape;334;p47"/>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335" name="Google Shape;335;p4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6" name="Google Shape;336;p4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339" name="Google Shape;339;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4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v2024.03</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345" name="Shape 345"/>
        <p:cNvGrpSpPr/>
        <p:nvPr/>
      </p:nvGrpSpPr>
      <p:grpSpPr>
        <a:xfrm>
          <a:off x="0" y="0"/>
          <a:ext cx="0" cy="0"/>
          <a:chOff x="0" y="0"/>
          <a:chExt cx="0" cy="0"/>
        </a:xfrm>
      </p:grpSpPr>
      <p:sp>
        <p:nvSpPr>
          <p:cNvPr id="346" name="Google Shape;346;p50"/>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600">
                <a:latin typeface="Manrope"/>
                <a:ea typeface="Manrope"/>
                <a:cs typeface="Manrope"/>
                <a:sym typeface="Manrop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347" name="Google Shape;347;p50"/>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348" name="Google Shape;348;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49" name="Google Shape;349;p5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350" name="Shape 350"/>
        <p:cNvGrpSpPr/>
        <p:nvPr/>
      </p:nvGrpSpPr>
      <p:grpSpPr>
        <a:xfrm>
          <a:off x="0" y="0"/>
          <a:ext cx="0" cy="0"/>
          <a:chOff x="0" y="0"/>
          <a:chExt cx="0" cy="0"/>
        </a:xfrm>
      </p:grpSpPr>
      <p:pic>
        <p:nvPicPr>
          <p:cNvPr id="351" name="Google Shape;351;p51"/>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352" name="Google Shape;352;p51"/>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53" name="Google Shape;353;p51"/>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6000"/>
              <a:buNone/>
              <a:defRPr sz="6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354" name="Google Shape;354;p51"/>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355" name="Google Shape;355;p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56" name="Google Shape;356;p5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359" name="Google Shape;359;p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0" name="Google Shape;360;p52"/>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361" name="Google Shape;361;p5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62" name="Google Shape;362;p5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36" name="Shape 36"/>
        <p:cNvGrpSpPr/>
        <p:nvPr/>
      </p:nvGrpSpPr>
      <p:grpSpPr>
        <a:xfrm>
          <a:off x="0" y="0"/>
          <a:ext cx="0" cy="0"/>
          <a:chOff x="0" y="0"/>
          <a:chExt cx="0" cy="0"/>
        </a:xfrm>
      </p:grpSpPr>
      <p:pic>
        <p:nvPicPr>
          <p:cNvPr id="37" name="Google Shape;37;p6"/>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38" name="Google Shape;38;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 name="Google Shape;39;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0" name="Google Shape;40;p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363" name="Shape 363"/>
        <p:cNvGrpSpPr/>
        <p:nvPr/>
      </p:nvGrpSpPr>
      <p:grpSpPr>
        <a:xfrm>
          <a:off x="0" y="0"/>
          <a:ext cx="0" cy="0"/>
          <a:chOff x="0" y="0"/>
          <a:chExt cx="0" cy="0"/>
        </a:xfrm>
      </p:grpSpPr>
      <p:pic>
        <p:nvPicPr>
          <p:cNvPr id="364" name="Google Shape;364;p53"/>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365" name="Google Shape;365;p5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6" name="Google Shape;366;p53"/>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367" name="Google Shape;367;p53"/>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368" name="Google Shape;368;p53"/>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69" name="Google Shape;369;p53"/>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70" name="Google Shape;370;p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71" name="Google Shape;371;p5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372" name="Shape 372"/>
        <p:cNvGrpSpPr/>
        <p:nvPr/>
      </p:nvGrpSpPr>
      <p:grpSpPr>
        <a:xfrm>
          <a:off x="0" y="0"/>
          <a:ext cx="0" cy="0"/>
          <a:chOff x="0" y="0"/>
          <a:chExt cx="0" cy="0"/>
        </a:xfrm>
      </p:grpSpPr>
      <p:pic>
        <p:nvPicPr>
          <p:cNvPr id="373" name="Google Shape;373;p54"/>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374" name="Google Shape;374;p5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75" name="Google Shape;375;p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76" name="Google Shape;376;p5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377" name="Shape 377"/>
        <p:cNvGrpSpPr/>
        <p:nvPr/>
      </p:nvGrpSpPr>
      <p:grpSpPr>
        <a:xfrm>
          <a:off x="0" y="0"/>
          <a:ext cx="0" cy="0"/>
          <a:chOff x="0" y="0"/>
          <a:chExt cx="0" cy="0"/>
        </a:xfrm>
      </p:grpSpPr>
      <p:pic>
        <p:nvPicPr>
          <p:cNvPr id="378" name="Google Shape;378;p55"/>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379" name="Google Shape;379;p55"/>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0" name="Google Shape;380;p55"/>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Font typeface="Nunito Light"/>
              <a:buChar char="●"/>
              <a:defRPr/>
            </a:lvl1pPr>
            <a:lvl2pPr lvl="1" algn="ctr">
              <a:lnSpc>
                <a:spcPct val="100000"/>
              </a:lnSpc>
              <a:spcBef>
                <a:spcPts val="0"/>
              </a:spcBef>
              <a:spcAft>
                <a:spcPts val="0"/>
              </a:spcAft>
              <a:buClr>
                <a:srgbClr val="E76A28"/>
              </a:buClr>
              <a:buSzPts val="1200"/>
              <a:buFont typeface="Nunito Light"/>
              <a:buChar char="○"/>
              <a:defRPr/>
            </a:lvl2pPr>
            <a:lvl3pPr lvl="2" algn="ctr">
              <a:lnSpc>
                <a:spcPct val="100000"/>
              </a:lnSpc>
              <a:spcBef>
                <a:spcPts val="0"/>
              </a:spcBef>
              <a:spcAft>
                <a:spcPts val="0"/>
              </a:spcAft>
              <a:buClr>
                <a:srgbClr val="E76A28"/>
              </a:buClr>
              <a:buSzPts val="1200"/>
              <a:buFont typeface="Nunito Light"/>
              <a:buChar char="■"/>
              <a:defRPr/>
            </a:lvl3pPr>
            <a:lvl4pPr lvl="3" algn="ctr">
              <a:lnSpc>
                <a:spcPct val="100000"/>
              </a:lnSpc>
              <a:spcBef>
                <a:spcPts val="0"/>
              </a:spcBef>
              <a:spcAft>
                <a:spcPts val="0"/>
              </a:spcAft>
              <a:buClr>
                <a:srgbClr val="E76A28"/>
              </a:buClr>
              <a:buSzPts val="12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200"/>
              <a:buFont typeface="Nunito Light"/>
              <a:buChar char="●"/>
              <a:defRPr/>
            </a:lvl7pPr>
            <a:lvl8pPr lvl="7" algn="ctr">
              <a:lnSpc>
                <a:spcPct val="100000"/>
              </a:lnSpc>
              <a:spcBef>
                <a:spcPts val="0"/>
              </a:spcBef>
              <a:spcAft>
                <a:spcPts val="0"/>
              </a:spcAft>
              <a:buClr>
                <a:srgbClr val="999999"/>
              </a:buClr>
              <a:buSzPts val="12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p:txBody>
      </p:sp>
      <p:sp>
        <p:nvSpPr>
          <p:cNvPr id="381" name="Google Shape;381;p55"/>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382" name="Google Shape;382;p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83" name="Google Shape;383;p5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4" name="Shape 384"/>
        <p:cNvGrpSpPr/>
        <p:nvPr/>
      </p:nvGrpSpPr>
      <p:grpSpPr>
        <a:xfrm>
          <a:off x="0" y="0"/>
          <a:ext cx="0" cy="0"/>
          <a:chOff x="0" y="0"/>
          <a:chExt cx="0" cy="0"/>
        </a:xfrm>
      </p:grpSpPr>
      <p:sp>
        <p:nvSpPr>
          <p:cNvPr id="385" name="Google Shape;385;p56"/>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86" name="Google Shape;386;p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87" name="Google Shape;387;p5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8" name="Shape 388"/>
        <p:cNvGrpSpPr/>
        <p:nvPr/>
      </p:nvGrpSpPr>
      <p:grpSpPr>
        <a:xfrm>
          <a:off x="0" y="0"/>
          <a:ext cx="0" cy="0"/>
          <a:chOff x="0" y="0"/>
          <a:chExt cx="0" cy="0"/>
        </a:xfrm>
      </p:grpSpPr>
      <p:sp>
        <p:nvSpPr>
          <p:cNvPr id="389" name="Google Shape;389;p57"/>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150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390" name="Google Shape;390;p57"/>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391" name="Google Shape;391;p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92" name="Google Shape;392;p5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93" name="Shape 393"/>
        <p:cNvGrpSpPr/>
        <p:nvPr/>
      </p:nvGrpSpPr>
      <p:grpSpPr>
        <a:xfrm>
          <a:off x="0" y="0"/>
          <a:ext cx="0" cy="0"/>
          <a:chOff x="0" y="0"/>
          <a:chExt cx="0" cy="0"/>
        </a:xfrm>
      </p:grpSpPr>
      <p:sp>
        <p:nvSpPr>
          <p:cNvPr id="394" name="Google Shape;394;p58"/>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algn="ctr">
              <a:spcBef>
                <a:spcPts val="0"/>
              </a:spcBef>
              <a:spcAft>
                <a:spcPts val="0"/>
              </a:spcAft>
              <a:buSzPts val="3000"/>
              <a:buNone/>
              <a:defRPr>
                <a:solidFill>
                  <a:schemeClr val="lt1"/>
                </a:solidFill>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395" name="Google Shape;395;p5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396" name="Google Shape;396;p5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397" name="Shape 397"/>
        <p:cNvGrpSpPr/>
        <p:nvPr/>
      </p:nvGrpSpPr>
      <p:grpSpPr>
        <a:xfrm>
          <a:off x="0" y="0"/>
          <a:ext cx="0" cy="0"/>
          <a:chOff x="0" y="0"/>
          <a:chExt cx="0" cy="0"/>
        </a:xfrm>
      </p:grpSpPr>
      <p:pic>
        <p:nvPicPr>
          <p:cNvPr id="398" name="Google Shape;398;p59"/>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399" name="Google Shape;399;p59"/>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00" name="Google Shape;400;p59"/>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401" name="Google Shape;401;p5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02" name="Google Shape;402;p5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403" name="Shape 403"/>
        <p:cNvGrpSpPr/>
        <p:nvPr/>
      </p:nvGrpSpPr>
      <p:grpSpPr>
        <a:xfrm>
          <a:off x="0" y="0"/>
          <a:ext cx="0" cy="0"/>
          <a:chOff x="0" y="0"/>
          <a:chExt cx="0" cy="0"/>
        </a:xfrm>
      </p:grpSpPr>
      <p:sp>
        <p:nvSpPr>
          <p:cNvPr id="404" name="Google Shape;404;p6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5" name="Google Shape;405;p6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999999"/>
                </a:solidFill>
                <a:latin typeface="Lato"/>
                <a:ea typeface="Lato"/>
                <a:cs typeface="Lato"/>
                <a:sym typeface="Lato"/>
              </a:rPr>
              <a:t>TreeTop Security - CAT - v2024.09</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406" name="Shape 406"/>
        <p:cNvGrpSpPr/>
        <p:nvPr/>
      </p:nvGrpSpPr>
      <p:grpSpPr>
        <a:xfrm>
          <a:off x="0" y="0"/>
          <a:ext cx="0" cy="0"/>
          <a:chOff x="0" y="0"/>
          <a:chExt cx="0" cy="0"/>
        </a:xfrm>
      </p:grpSpPr>
      <p:pic>
        <p:nvPicPr>
          <p:cNvPr id="407" name="Google Shape;407;p61"/>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408" name="Google Shape;408;p6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9" name="Google Shape;409;p61"/>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0" name="Google Shape;410;p61"/>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1" name="Google Shape;411;p61"/>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2" name="Google Shape;412;p61"/>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3" name="Google Shape;413;p61"/>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4" name="Google Shape;414;p61"/>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415" name="Google Shape;415;p61"/>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16" name="Google Shape;416;p61"/>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17" name="Google Shape;417;p61"/>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18" name="Google Shape;418;p61"/>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19" name="Google Shape;419;p61"/>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20" name="Google Shape;420;p61"/>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21" name="Google Shape;421;p6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22" name="Google Shape;422;p6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423" name="Shape 423"/>
        <p:cNvGrpSpPr/>
        <p:nvPr/>
      </p:nvGrpSpPr>
      <p:grpSpPr>
        <a:xfrm>
          <a:off x="0" y="0"/>
          <a:ext cx="0" cy="0"/>
          <a:chOff x="0" y="0"/>
          <a:chExt cx="0" cy="0"/>
        </a:xfrm>
      </p:grpSpPr>
      <p:pic>
        <p:nvPicPr>
          <p:cNvPr id="424" name="Google Shape;424;p62"/>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425" name="Google Shape;425;p6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26" name="Google Shape;426;p62"/>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427" name="Google Shape;427;p6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28" name="Google Shape;428;p6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41" name="Shape 41"/>
        <p:cNvGrpSpPr/>
        <p:nvPr/>
      </p:nvGrpSpPr>
      <p:grpSpPr>
        <a:xfrm>
          <a:off x="0" y="0"/>
          <a:ext cx="0" cy="0"/>
          <a:chOff x="0" y="0"/>
          <a:chExt cx="0" cy="0"/>
        </a:xfrm>
      </p:grpSpPr>
      <p:pic>
        <p:nvPicPr>
          <p:cNvPr id="42" name="Google Shape;42;p7"/>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43" name="Google Shape;43;p7"/>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 name="Google Shape;44;p7"/>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Font typeface="Nunito Light"/>
              <a:buChar char="●"/>
              <a:defRPr/>
            </a:lvl1pPr>
            <a:lvl2pPr lvl="1" rtl="0" algn="ctr">
              <a:lnSpc>
                <a:spcPct val="100000"/>
              </a:lnSpc>
              <a:spcBef>
                <a:spcPts val="0"/>
              </a:spcBef>
              <a:spcAft>
                <a:spcPts val="0"/>
              </a:spcAft>
              <a:buClr>
                <a:srgbClr val="E76A28"/>
              </a:buClr>
              <a:buSzPts val="1200"/>
              <a:buFont typeface="Nunito Light"/>
              <a:buChar char="○"/>
              <a:defRPr/>
            </a:lvl2pPr>
            <a:lvl3pPr lvl="2" rtl="0" algn="ctr">
              <a:lnSpc>
                <a:spcPct val="100000"/>
              </a:lnSpc>
              <a:spcBef>
                <a:spcPts val="0"/>
              </a:spcBef>
              <a:spcAft>
                <a:spcPts val="0"/>
              </a:spcAft>
              <a:buClr>
                <a:srgbClr val="E76A28"/>
              </a:buClr>
              <a:buSzPts val="1200"/>
              <a:buFont typeface="Nunito Light"/>
              <a:buChar char="■"/>
              <a:defRPr/>
            </a:lvl3pPr>
            <a:lvl4pPr lvl="3" rtl="0" algn="ctr">
              <a:lnSpc>
                <a:spcPct val="100000"/>
              </a:lnSpc>
              <a:spcBef>
                <a:spcPts val="0"/>
              </a:spcBef>
              <a:spcAft>
                <a:spcPts val="0"/>
              </a:spcAft>
              <a:buClr>
                <a:srgbClr val="E76A28"/>
              </a:buClr>
              <a:buSzPts val="1200"/>
              <a:buFont typeface="Nunito Light"/>
              <a:buChar char="●"/>
              <a:defRPr/>
            </a:lvl4pPr>
            <a:lvl5pPr lvl="4" rtl="0" algn="ctr">
              <a:lnSpc>
                <a:spcPct val="100000"/>
              </a:lnSpc>
              <a:spcBef>
                <a:spcPts val="0"/>
              </a:spcBef>
              <a:spcAft>
                <a:spcPts val="0"/>
              </a:spcAft>
              <a:buClr>
                <a:srgbClr val="E76A28"/>
              </a:buClr>
              <a:buSzPts val="1200"/>
              <a:buFont typeface="Nunito Light"/>
              <a:buChar char="○"/>
              <a:defRPr/>
            </a:lvl5pPr>
            <a:lvl6pPr lvl="5" rtl="0" algn="ctr">
              <a:lnSpc>
                <a:spcPct val="100000"/>
              </a:lnSpc>
              <a:spcBef>
                <a:spcPts val="0"/>
              </a:spcBef>
              <a:spcAft>
                <a:spcPts val="0"/>
              </a:spcAft>
              <a:buClr>
                <a:srgbClr val="999999"/>
              </a:buClr>
              <a:buSzPts val="1200"/>
              <a:buFont typeface="Nunito Light"/>
              <a:buChar char="■"/>
              <a:defRPr/>
            </a:lvl6pPr>
            <a:lvl7pPr lvl="6" rtl="0" algn="ctr">
              <a:lnSpc>
                <a:spcPct val="100000"/>
              </a:lnSpc>
              <a:spcBef>
                <a:spcPts val="0"/>
              </a:spcBef>
              <a:spcAft>
                <a:spcPts val="0"/>
              </a:spcAft>
              <a:buClr>
                <a:srgbClr val="999999"/>
              </a:buClr>
              <a:buSzPts val="1200"/>
              <a:buFont typeface="Nunito Light"/>
              <a:buChar char="●"/>
              <a:defRPr/>
            </a:lvl7pPr>
            <a:lvl8pPr lvl="7" rtl="0" algn="ctr">
              <a:lnSpc>
                <a:spcPct val="100000"/>
              </a:lnSpc>
              <a:spcBef>
                <a:spcPts val="0"/>
              </a:spcBef>
              <a:spcAft>
                <a:spcPts val="0"/>
              </a:spcAft>
              <a:buClr>
                <a:srgbClr val="999999"/>
              </a:buClr>
              <a:buSzPts val="1200"/>
              <a:buFont typeface="Nunito Light"/>
              <a:buChar char="○"/>
              <a:defRPr/>
            </a:lvl8pPr>
            <a:lvl9pPr lvl="8" rtl="0" algn="ctr">
              <a:lnSpc>
                <a:spcPct val="100000"/>
              </a:lnSpc>
              <a:spcBef>
                <a:spcPts val="0"/>
              </a:spcBef>
              <a:spcAft>
                <a:spcPts val="0"/>
              </a:spcAft>
              <a:buClr>
                <a:srgbClr val="999999"/>
              </a:buClr>
              <a:buSzPts val="1200"/>
              <a:buFont typeface="Nunito Light"/>
              <a:buChar char="■"/>
              <a:defRPr/>
            </a:lvl9pPr>
          </a:lstStyle>
          <a:p/>
        </p:txBody>
      </p:sp>
      <p:sp>
        <p:nvSpPr>
          <p:cNvPr id="45" name="Google Shape;45;p7"/>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46" name="Google Shape;46;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7" name="Google Shape;47;p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429" name="Shape 429"/>
        <p:cNvGrpSpPr/>
        <p:nvPr/>
      </p:nvGrpSpPr>
      <p:grpSpPr>
        <a:xfrm>
          <a:off x="0" y="0"/>
          <a:ext cx="0" cy="0"/>
          <a:chOff x="0" y="0"/>
          <a:chExt cx="0" cy="0"/>
        </a:xfrm>
      </p:grpSpPr>
      <p:pic>
        <p:nvPicPr>
          <p:cNvPr id="430" name="Google Shape;430;p63"/>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431" name="Google Shape;431;p6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2" name="Google Shape;432;p6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33" name="Google Shape;433;p63"/>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D9D9D9"/>
                </a:solidFill>
                <a:latin typeface="Lato"/>
                <a:ea typeface="Lato"/>
                <a:cs typeface="Lato"/>
                <a:sym typeface="Lato"/>
              </a:rPr>
              <a:t>TreeTop Security - CAT - v2024.09</a:t>
            </a:r>
            <a:endParaRPr>
              <a:solidFill>
                <a:srgbClr val="D9D9D9"/>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434" name="Shape 434"/>
        <p:cNvGrpSpPr/>
        <p:nvPr/>
      </p:nvGrpSpPr>
      <p:grpSpPr>
        <a:xfrm>
          <a:off x="0" y="0"/>
          <a:ext cx="0" cy="0"/>
          <a:chOff x="0" y="0"/>
          <a:chExt cx="0" cy="0"/>
        </a:xfrm>
      </p:grpSpPr>
      <p:pic>
        <p:nvPicPr>
          <p:cNvPr id="435" name="Google Shape;435;p64"/>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436" name="Google Shape;436;p6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7" name="Google Shape;437;p6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38" name="Google Shape;438;p6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439" name="Shape 439"/>
        <p:cNvGrpSpPr/>
        <p:nvPr/>
      </p:nvGrpSpPr>
      <p:grpSpPr>
        <a:xfrm>
          <a:off x="0" y="0"/>
          <a:ext cx="0" cy="0"/>
          <a:chOff x="0" y="0"/>
          <a:chExt cx="0" cy="0"/>
        </a:xfrm>
      </p:grpSpPr>
      <p:pic>
        <p:nvPicPr>
          <p:cNvPr id="440" name="Google Shape;440;p65"/>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441" name="Google Shape;441;p6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42" name="Google Shape;442;p6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43" name="Google Shape;443;p65"/>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444" name="Shape 444"/>
        <p:cNvGrpSpPr/>
        <p:nvPr/>
      </p:nvGrpSpPr>
      <p:grpSpPr>
        <a:xfrm>
          <a:off x="0" y="0"/>
          <a:ext cx="0" cy="0"/>
          <a:chOff x="0" y="0"/>
          <a:chExt cx="0" cy="0"/>
        </a:xfrm>
      </p:grpSpPr>
      <p:pic>
        <p:nvPicPr>
          <p:cNvPr id="445" name="Google Shape;445;p66"/>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446" name="Google Shape;446;p6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47" name="Google Shape;447;p66"/>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48" name="Google Shape;448;p66"/>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49" name="Google Shape;449;p66"/>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50" name="Google Shape;450;p66"/>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51" name="Google Shape;451;p66"/>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52" name="Google Shape;452;p66"/>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53" name="Google Shape;453;p6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54" name="Google Shape;454;p66"/>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455" name="Shape 455"/>
        <p:cNvGrpSpPr/>
        <p:nvPr/>
      </p:nvGrpSpPr>
      <p:grpSpPr>
        <a:xfrm>
          <a:off x="0" y="0"/>
          <a:ext cx="0" cy="0"/>
          <a:chOff x="0" y="0"/>
          <a:chExt cx="0" cy="0"/>
        </a:xfrm>
      </p:grpSpPr>
      <p:pic>
        <p:nvPicPr>
          <p:cNvPr id="456" name="Google Shape;456;p67"/>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457" name="Google Shape;457;p6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8" name="Google Shape;458;p67"/>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59" name="Google Shape;459;p67"/>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60" name="Google Shape;460;p67"/>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61" name="Google Shape;461;p67"/>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62" name="Google Shape;462;p67"/>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63" name="Google Shape;463;p67"/>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64" name="Google Shape;464;p67"/>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65" name="Google Shape;465;p67"/>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66" name="Google Shape;466;p6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67" name="Google Shape;467;p67"/>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EFEFEF"/>
                </a:solidFill>
                <a:latin typeface="Lato"/>
                <a:ea typeface="Lato"/>
                <a:cs typeface="Lato"/>
                <a:sym typeface="Lato"/>
              </a:rPr>
              <a:t>TreeTop Security - CAT - v2024.09</a:t>
            </a:r>
            <a:endParaRPr>
              <a:solidFill>
                <a:srgbClr val="EFEFEF"/>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468" name="Shape 468"/>
        <p:cNvGrpSpPr/>
        <p:nvPr/>
      </p:nvGrpSpPr>
      <p:grpSpPr>
        <a:xfrm>
          <a:off x="0" y="0"/>
          <a:ext cx="0" cy="0"/>
          <a:chOff x="0" y="0"/>
          <a:chExt cx="0" cy="0"/>
        </a:xfrm>
      </p:grpSpPr>
      <p:pic>
        <p:nvPicPr>
          <p:cNvPr id="469" name="Google Shape;469;p68"/>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470" name="Google Shape;470;p6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71" name="Google Shape;471;p68"/>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2" name="Google Shape;472;p68"/>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3" name="Google Shape;473;p68"/>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4" name="Google Shape;474;p68"/>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5" name="Google Shape;475;p68"/>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6" name="Google Shape;476;p68"/>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77" name="Google Shape;477;p68"/>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78" name="Google Shape;478;p68"/>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79" name="Google Shape;479;p68"/>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80" name="Google Shape;480;p68"/>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81" name="Google Shape;481;p68"/>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82" name="Google Shape;482;p68"/>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83" name="Google Shape;483;p6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84" name="Google Shape;484;p6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485" name="Shape 485"/>
        <p:cNvGrpSpPr/>
        <p:nvPr/>
      </p:nvGrpSpPr>
      <p:grpSpPr>
        <a:xfrm>
          <a:off x="0" y="0"/>
          <a:ext cx="0" cy="0"/>
          <a:chOff x="0" y="0"/>
          <a:chExt cx="0" cy="0"/>
        </a:xfrm>
      </p:grpSpPr>
      <p:pic>
        <p:nvPicPr>
          <p:cNvPr id="486" name="Google Shape;486;p69"/>
          <p:cNvPicPr preferRelativeResize="0"/>
          <p:nvPr/>
        </p:nvPicPr>
        <p:blipFill>
          <a:blip r:embed="rId2">
            <a:alphaModFix/>
          </a:blip>
          <a:stretch>
            <a:fillRect/>
          </a:stretch>
        </p:blipFill>
        <p:spPr>
          <a:xfrm>
            <a:off x="-12" y="0"/>
            <a:ext cx="9148791" cy="5143500"/>
          </a:xfrm>
          <a:prstGeom prst="rect">
            <a:avLst/>
          </a:prstGeom>
          <a:noFill/>
          <a:ln>
            <a:noFill/>
          </a:ln>
        </p:spPr>
      </p:pic>
      <p:sp>
        <p:nvSpPr>
          <p:cNvPr id="487" name="Google Shape;487;p69"/>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488" name="Google Shape;488;p69"/>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489" name="Google Shape;489;p69"/>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490" name="Google Shape;490;p69"/>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491" name="Google Shape;491;p69"/>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492" name="Google Shape;492;p69"/>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493" name="Google Shape;493;p6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494" name="Google Shape;494;p6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495" name="Shape 495"/>
        <p:cNvGrpSpPr/>
        <p:nvPr/>
      </p:nvGrpSpPr>
      <p:grpSpPr>
        <a:xfrm>
          <a:off x="0" y="0"/>
          <a:ext cx="0" cy="0"/>
          <a:chOff x="0" y="0"/>
          <a:chExt cx="0" cy="0"/>
        </a:xfrm>
      </p:grpSpPr>
      <p:sp>
        <p:nvSpPr>
          <p:cNvPr id="496" name="Google Shape;496;p70"/>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algn="ctr">
              <a:spcBef>
                <a:spcPts val="0"/>
              </a:spcBef>
              <a:spcAft>
                <a:spcPts val="0"/>
              </a:spcAft>
              <a:buSzPts val="3000"/>
              <a:buNone/>
              <a:defRPr sz="7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97" name="Google Shape;497;p70"/>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98" name="Google Shape;498;p70"/>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499" name="Google Shape;499;p7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00" name="Google Shape;500;p7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501" name="Shape 501"/>
        <p:cNvGrpSpPr/>
        <p:nvPr/>
      </p:nvGrpSpPr>
      <p:grpSpPr>
        <a:xfrm>
          <a:off x="0" y="0"/>
          <a:ext cx="0" cy="0"/>
          <a:chOff x="0" y="0"/>
          <a:chExt cx="0" cy="0"/>
        </a:xfrm>
      </p:grpSpPr>
      <p:pic>
        <p:nvPicPr>
          <p:cNvPr id="502" name="Google Shape;502;p71"/>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503" name="Google Shape;503;p7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04" name="Google Shape;504;p71"/>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505" name="Shape 505"/>
        <p:cNvGrpSpPr/>
        <p:nvPr/>
      </p:nvGrpSpPr>
      <p:grpSpPr>
        <a:xfrm>
          <a:off x="0" y="0"/>
          <a:ext cx="0" cy="0"/>
          <a:chOff x="0" y="0"/>
          <a:chExt cx="0" cy="0"/>
        </a:xfrm>
      </p:grpSpPr>
      <p:pic>
        <p:nvPicPr>
          <p:cNvPr id="506" name="Google Shape;506;p72"/>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507" name="Google Shape;507;p7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08" name="Google Shape;508;p72"/>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v2024.09</a:t>
            </a:r>
            <a:endParaRPr>
              <a:solidFill>
                <a:srgbClr val="CCCCCC"/>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8"/>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 name="Google Shape;50;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1" name="Google Shape;51;p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513" name="Shape 513"/>
        <p:cNvGrpSpPr/>
        <p:nvPr/>
      </p:nvGrpSpPr>
      <p:grpSpPr>
        <a:xfrm>
          <a:off x="0" y="0"/>
          <a:ext cx="0" cy="0"/>
          <a:chOff x="0" y="0"/>
          <a:chExt cx="0" cy="0"/>
        </a:xfrm>
      </p:grpSpPr>
      <p:sp>
        <p:nvSpPr>
          <p:cNvPr id="514" name="Google Shape;514;p74"/>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600">
                <a:latin typeface="Manrope"/>
                <a:ea typeface="Manrope"/>
                <a:cs typeface="Manrope"/>
                <a:sym typeface="Manrop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515" name="Google Shape;515;p74"/>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516" name="Google Shape;516;p7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17" name="Google Shape;517;p74"/>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518" name="Shape 518"/>
        <p:cNvGrpSpPr/>
        <p:nvPr/>
      </p:nvGrpSpPr>
      <p:grpSpPr>
        <a:xfrm>
          <a:off x="0" y="0"/>
          <a:ext cx="0" cy="0"/>
          <a:chOff x="0" y="0"/>
          <a:chExt cx="0" cy="0"/>
        </a:xfrm>
      </p:grpSpPr>
      <p:pic>
        <p:nvPicPr>
          <p:cNvPr id="519" name="Google Shape;519;p75"/>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520" name="Google Shape;520;p75"/>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521" name="Google Shape;521;p75"/>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6000"/>
              <a:buNone/>
              <a:defRPr sz="6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522" name="Google Shape;522;p75"/>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523" name="Google Shape;523;p7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24" name="Google Shape;524;p7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525" name="Shape 525"/>
        <p:cNvGrpSpPr/>
        <p:nvPr/>
      </p:nvGrpSpPr>
      <p:grpSpPr>
        <a:xfrm>
          <a:off x="0" y="0"/>
          <a:ext cx="0" cy="0"/>
          <a:chOff x="0" y="0"/>
          <a:chExt cx="0" cy="0"/>
        </a:xfrm>
      </p:grpSpPr>
      <p:pic>
        <p:nvPicPr>
          <p:cNvPr id="526" name="Google Shape;526;p76"/>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527" name="Google Shape;527;p7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28" name="Google Shape;528;p76"/>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529" name="Google Shape;529;p7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30" name="Google Shape;530;p7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531" name="Shape 531"/>
        <p:cNvGrpSpPr/>
        <p:nvPr/>
      </p:nvGrpSpPr>
      <p:grpSpPr>
        <a:xfrm>
          <a:off x="0" y="0"/>
          <a:ext cx="0" cy="0"/>
          <a:chOff x="0" y="0"/>
          <a:chExt cx="0" cy="0"/>
        </a:xfrm>
      </p:grpSpPr>
      <p:pic>
        <p:nvPicPr>
          <p:cNvPr id="532" name="Google Shape;532;p77"/>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533" name="Google Shape;533;p7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34" name="Google Shape;534;p77"/>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535" name="Google Shape;535;p77"/>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536" name="Google Shape;536;p77"/>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37" name="Google Shape;537;p77"/>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38" name="Google Shape;538;p7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39" name="Google Shape;539;p7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540" name="Shape 540"/>
        <p:cNvGrpSpPr/>
        <p:nvPr/>
      </p:nvGrpSpPr>
      <p:grpSpPr>
        <a:xfrm>
          <a:off x="0" y="0"/>
          <a:ext cx="0" cy="0"/>
          <a:chOff x="0" y="0"/>
          <a:chExt cx="0" cy="0"/>
        </a:xfrm>
      </p:grpSpPr>
      <p:pic>
        <p:nvPicPr>
          <p:cNvPr id="541" name="Google Shape;541;p78"/>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542" name="Google Shape;542;p7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3" name="Google Shape;543;p7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44" name="Google Shape;544;p7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545" name="Shape 545"/>
        <p:cNvGrpSpPr/>
        <p:nvPr/>
      </p:nvGrpSpPr>
      <p:grpSpPr>
        <a:xfrm>
          <a:off x="0" y="0"/>
          <a:ext cx="0" cy="0"/>
          <a:chOff x="0" y="0"/>
          <a:chExt cx="0" cy="0"/>
        </a:xfrm>
      </p:grpSpPr>
      <p:pic>
        <p:nvPicPr>
          <p:cNvPr id="546" name="Google Shape;546;p79"/>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547" name="Google Shape;547;p79"/>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8" name="Google Shape;548;p79"/>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Font typeface="Nunito Light"/>
              <a:buChar char="●"/>
              <a:defRPr/>
            </a:lvl1pPr>
            <a:lvl2pPr lvl="1" algn="ctr">
              <a:lnSpc>
                <a:spcPct val="100000"/>
              </a:lnSpc>
              <a:spcBef>
                <a:spcPts val="0"/>
              </a:spcBef>
              <a:spcAft>
                <a:spcPts val="0"/>
              </a:spcAft>
              <a:buClr>
                <a:srgbClr val="E76A28"/>
              </a:buClr>
              <a:buSzPts val="1200"/>
              <a:buFont typeface="Nunito Light"/>
              <a:buChar char="○"/>
              <a:defRPr/>
            </a:lvl2pPr>
            <a:lvl3pPr lvl="2" algn="ctr">
              <a:lnSpc>
                <a:spcPct val="100000"/>
              </a:lnSpc>
              <a:spcBef>
                <a:spcPts val="0"/>
              </a:spcBef>
              <a:spcAft>
                <a:spcPts val="0"/>
              </a:spcAft>
              <a:buClr>
                <a:srgbClr val="E76A28"/>
              </a:buClr>
              <a:buSzPts val="1200"/>
              <a:buFont typeface="Nunito Light"/>
              <a:buChar char="■"/>
              <a:defRPr/>
            </a:lvl3pPr>
            <a:lvl4pPr lvl="3" algn="ctr">
              <a:lnSpc>
                <a:spcPct val="100000"/>
              </a:lnSpc>
              <a:spcBef>
                <a:spcPts val="0"/>
              </a:spcBef>
              <a:spcAft>
                <a:spcPts val="0"/>
              </a:spcAft>
              <a:buClr>
                <a:srgbClr val="E76A28"/>
              </a:buClr>
              <a:buSzPts val="12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200"/>
              <a:buFont typeface="Nunito Light"/>
              <a:buChar char="●"/>
              <a:defRPr/>
            </a:lvl7pPr>
            <a:lvl8pPr lvl="7" algn="ctr">
              <a:lnSpc>
                <a:spcPct val="100000"/>
              </a:lnSpc>
              <a:spcBef>
                <a:spcPts val="0"/>
              </a:spcBef>
              <a:spcAft>
                <a:spcPts val="0"/>
              </a:spcAft>
              <a:buClr>
                <a:srgbClr val="999999"/>
              </a:buClr>
              <a:buSzPts val="12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p:txBody>
      </p:sp>
      <p:sp>
        <p:nvSpPr>
          <p:cNvPr id="549" name="Google Shape;549;p79"/>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550" name="Google Shape;550;p7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51" name="Google Shape;551;p7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52" name="Shape 552"/>
        <p:cNvGrpSpPr/>
        <p:nvPr/>
      </p:nvGrpSpPr>
      <p:grpSpPr>
        <a:xfrm>
          <a:off x="0" y="0"/>
          <a:ext cx="0" cy="0"/>
          <a:chOff x="0" y="0"/>
          <a:chExt cx="0" cy="0"/>
        </a:xfrm>
      </p:grpSpPr>
      <p:sp>
        <p:nvSpPr>
          <p:cNvPr id="553" name="Google Shape;553;p80"/>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54" name="Google Shape;554;p8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55" name="Google Shape;555;p8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56" name="Shape 556"/>
        <p:cNvGrpSpPr/>
        <p:nvPr/>
      </p:nvGrpSpPr>
      <p:grpSpPr>
        <a:xfrm>
          <a:off x="0" y="0"/>
          <a:ext cx="0" cy="0"/>
          <a:chOff x="0" y="0"/>
          <a:chExt cx="0" cy="0"/>
        </a:xfrm>
      </p:grpSpPr>
      <p:sp>
        <p:nvSpPr>
          <p:cNvPr id="557" name="Google Shape;557;p81"/>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150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58" name="Google Shape;558;p81"/>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559" name="Google Shape;559;p8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60" name="Google Shape;560;p8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1" name="Shape 561"/>
        <p:cNvGrpSpPr/>
        <p:nvPr/>
      </p:nvGrpSpPr>
      <p:grpSpPr>
        <a:xfrm>
          <a:off x="0" y="0"/>
          <a:ext cx="0" cy="0"/>
          <a:chOff x="0" y="0"/>
          <a:chExt cx="0" cy="0"/>
        </a:xfrm>
      </p:grpSpPr>
      <p:sp>
        <p:nvSpPr>
          <p:cNvPr id="562" name="Google Shape;562;p82"/>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algn="ctr">
              <a:spcBef>
                <a:spcPts val="0"/>
              </a:spcBef>
              <a:spcAft>
                <a:spcPts val="0"/>
              </a:spcAft>
              <a:buSzPts val="3000"/>
              <a:buNone/>
              <a:defRPr>
                <a:solidFill>
                  <a:schemeClr val="lt1"/>
                </a:solidFill>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63" name="Google Shape;563;p8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64" name="Google Shape;564;p8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gradFill>
          <a:gsLst>
            <a:gs pos="0">
              <a:schemeClr val="lt1"/>
            </a:gs>
            <a:gs pos="100000">
              <a:schemeClr val="dk2"/>
            </a:gs>
          </a:gsLst>
          <a:path path="circle">
            <a:fillToRect b="100%" l="0%" r="100%" t="0%"/>
          </a:path>
          <a:tileRect b="0%" l="-100%" r="0%" t="-100%"/>
        </a:gradFill>
      </p:bgPr>
    </p:bg>
    <p:spTree>
      <p:nvGrpSpPr>
        <p:cNvPr id="565" name="Shape 565"/>
        <p:cNvGrpSpPr/>
        <p:nvPr/>
      </p:nvGrpSpPr>
      <p:grpSpPr>
        <a:xfrm>
          <a:off x="0" y="0"/>
          <a:ext cx="0" cy="0"/>
          <a:chOff x="0" y="0"/>
          <a:chExt cx="0" cy="0"/>
        </a:xfrm>
      </p:grpSpPr>
      <p:pic>
        <p:nvPicPr>
          <p:cNvPr id="566" name="Google Shape;566;p83"/>
          <p:cNvPicPr preferRelativeResize="0"/>
          <p:nvPr/>
        </p:nvPicPr>
        <p:blipFill>
          <a:blip r:embed="rId2">
            <a:alphaModFix/>
          </a:blip>
          <a:stretch>
            <a:fillRect/>
          </a:stretch>
        </p:blipFill>
        <p:spPr>
          <a:xfrm>
            <a:off x="1875" y="0"/>
            <a:ext cx="9140300" cy="5143501"/>
          </a:xfrm>
          <a:prstGeom prst="rect">
            <a:avLst/>
          </a:prstGeom>
          <a:noFill/>
          <a:ln>
            <a:noFill/>
          </a:ln>
        </p:spPr>
      </p:pic>
      <p:sp>
        <p:nvSpPr>
          <p:cNvPr id="567" name="Google Shape;567;p83"/>
          <p:cNvSpPr txBox="1"/>
          <p:nvPr>
            <p:ph hasCustomPrompt="1" type="title"/>
          </p:nvPr>
        </p:nvSpPr>
        <p:spPr>
          <a:xfrm>
            <a:off x="1618525" y="1691525"/>
            <a:ext cx="5907000" cy="11763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8" name="Google Shape;568;p83"/>
          <p:cNvSpPr txBox="1"/>
          <p:nvPr>
            <p:ph idx="1" type="subTitle"/>
          </p:nvPr>
        </p:nvSpPr>
        <p:spPr>
          <a:xfrm>
            <a:off x="1618525" y="2954875"/>
            <a:ext cx="5907000" cy="4971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569" name="Google Shape;569;p8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70" name="Google Shape;570;p8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 name="Shape 52"/>
        <p:cNvGrpSpPr/>
        <p:nvPr/>
      </p:nvGrpSpPr>
      <p:grpSpPr>
        <a:xfrm>
          <a:off x="0" y="0"/>
          <a:ext cx="0" cy="0"/>
          <a:chOff x="0" y="0"/>
          <a:chExt cx="0" cy="0"/>
        </a:xfrm>
      </p:grpSpPr>
      <p:sp>
        <p:nvSpPr>
          <p:cNvPr id="53" name="Google Shape;53;p9"/>
          <p:cNvSpPr txBox="1"/>
          <p:nvPr>
            <p:ph type="title"/>
          </p:nvPr>
        </p:nvSpPr>
        <p:spPr>
          <a:xfrm>
            <a:off x="2135550" y="1189100"/>
            <a:ext cx="4872900" cy="1964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15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54" name="Google Shape;54;p9"/>
          <p:cNvSpPr txBox="1"/>
          <p:nvPr>
            <p:ph idx="1" type="subTitle"/>
          </p:nvPr>
        </p:nvSpPr>
        <p:spPr>
          <a:xfrm>
            <a:off x="2135550" y="3153500"/>
            <a:ext cx="4872900" cy="67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55" name="Google Shape;55;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6" name="Google Shape;56;p9"/>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571" name="Shape 571"/>
        <p:cNvGrpSpPr/>
        <p:nvPr/>
      </p:nvGrpSpPr>
      <p:grpSpPr>
        <a:xfrm>
          <a:off x="0" y="0"/>
          <a:ext cx="0" cy="0"/>
          <a:chOff x="0" y="0"/>
          <a:chExt cx="0" cy="0"/>
        </a:xfrm>
      </p:grpSpPr>
      <p:sp>
        <p:nvSpPr>
          <p:cNvPr id="572" name="Google Shape;572;p8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73" name="Google Shape;573;p8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999999"/>
              </a:solidFill>
              <a:latin typeface="Lato"/>
              <a:ea typeface="Lato"/>
              <a:cs typeface="Lato"/>
              <a:sym typeface="Lato"/>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gradFill>
          <a:gsLst>
            <a:gs pos="0">
              <a:schemeClr val="lt1"/>
            </a:gs>
            <a:gs pos="100000">
              <a:schemeClr val="dk2"/>
            </a:gs>
          </a:gsLst>
          <a:path path="circle">
            <a:fillToRect b="100%" l="0%" r="100%" t="0%"/>
          </a:path>
          <a:tileRect b="0%" l="-100%" r="0%" t="-100%"/>
        </a:gradFill>
      </p:bgPr>
    </p:bg>
    <p:spTree>
      <p:nvGrpSpPr>
        <p:cNvPr id="574" name="Shape 574"/>
        <p:cNvGrpSpPr/>
        <p:nvPr/>
      </p:nvGrpSpPr>
      <p:grpSpPr>
        <a:xfrm>
          <a:off x="0" y="0"/>
          <a:ext cx="0" cy="0"/>
          <a:chOff x="0" y="0"/>
          <a:chExt cx="0" cy="0"/>
        </a:xfrm>
      </p:grpSpPr>
      <p:pic>
        <p:nvPicPr>
          <p:cNvPr id="575" name="Google Shape;575;p85"/>
          <p:cNvPicPr preferRelativeResize="0"/>
          <p:nvPr/>
        </p:nvPicPr>
        <p:blipFill>
          <a:blip r:embed="rId2">
            <a:alphaModFix/>
          </a:blip>
          <a:stretch>
            <a:fillRect/>
          </a:stretch>
        </p:blipFill>
        <p:spPr>
          <a:xfrm>
            <a:off x="4229" y="0"/>
            <a:ext cx="9135542" cy="5143501"/>
          </a:xfrm>
          <a:prstGeom prst="rect">
            <a:avLst/>
          </a:prstGeom>
          <a:noFill/>
          <a:ln>
            <a:noFill/>
          </a:ln>
        </p:spPr>
      </p:pic>
      <p:sp>
        <p:nvSpPr>
          <p:cNvPr id="576" name="Google Shape;576;p8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77" name="Google Shape;577;p85"/>
          <p:cNvSpPr txBox="1"/>
          <p:nvPr>
            <p:ph hasCustomPrompt="1" idx="2" type="title"/>
          </p:nvPr>
        </p:nvSpPr>
        <p:spPr>
          <a:xfrm>
            <a:off x="7200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78" name="Google Shape;578;p85"/>
          <p:cNvSpPr txBox="1"/>
          <p:nvPr>
            <p:ph hasCustomPrompt="1" idx="3" type="title"/>
          </p:nvPr>
        </p:nvSpPr>
        <p:spPr>
          <a:xfrm>
            <a:off x="7200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79" name="Google Shape;579;p85"/>
          <p:cNvSpPr txBox="1"/>
          <p:nvPr>
            <p:ph hasCustomPrompt="1" idx="4" type="title"/>
          </p:nvPr>
        </p:nvSpPr>
        <p:spPr>
          <a:xfrm>
            <a:off x="340155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80" name="Google Shape;580;p85"/>
          <p:cNvSpPr txBox="1"/>
          <p:nvPr>
            <p:ph hasCustomPrompt="1" idx="5" type="title"/>
          </p:nvPr>
        </p:nvSpPr>
        <p:spPr>
          <a:xfrm>
            <a:off x="340155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81" name="Google Shape;581;p85"/>
          <p:cNvSpPr txBox="1"/>
          <p:nvPr>
            <p:ph hasCustomPrompt="1" idx="6" type="title"/>
          </p:nvPr>
        </p:nvSpPr>
        <p:spPr>
          <a:xfrm>
            <a:off x="6083100" y="1464883"/>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82" name="Google Shape;582;p85"/>
          <p:cNvSpPr txBox="1"/>
          <p:nvPr>
            <p:ph hasCustomPrompt="1" idx="7" type="title"/>
          </p:nvPr>
        </p:nvSpPr>
        <p:spPr>
          <a:xfrm>
            <a:off x="6083100" y="3126941"/>
            <a:ext cx="734700" cy="4476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2"/>
              </a:buClr>
              <a:buSzPts val="3000"/>
              <a:buNone/>
              <a:defRPr sz="3000">
                <a:solidFill>
                  <a:schemeClr val="lt2"/>
                </a:solidFill>
              </a:defRPr>
            </a:lvl1pPr>
            <a:lvl2pPr lvl="1">
              <a:spcBef>
                <a:spcPts val="0"/>
              </a:spcBef>
              <a:spcAft>
                <a:spcPts val="0"/>
              </a:spcAft>
              <a:buClr>
                <a:schemeClr val="lt2"/>
              </a:buClr>
              <a:buSzPts val="3000"/>
              <a:buNone/>
              <a:defRPr sz="3000">
                <a:solidFill>
                  <a:schemeClr val="lt2"/>
                </a:solidFill>
              </a:defRPr>
            </a:lvl2pPr>
            <a:lvl3pPr lvl="2">
              <a:spcBef>
                <a:spcPts val="0"/>
              </a:spcBef>
              <a:spcAft>
                <a:spcPts val="0"/>
              </a:spcAft>
              <a:buClr>
                <a:schemeClr val="lt2"/>
              </a:buClr>
              <a:buSzPts val="3000"/>
              <a:buNone/>
              <a:defRPr sz="3000">
                <a:solidFill>
                  <a:schemeClr val="lt2"/>
                </a:solidFill>
              </a:defRPr>
            </a:lvl3pPr>
            <a:lvl4pPr lvl="3">
              <a:spcBef>
                <a:spcPts val="0"/>
              </a:spcBef>
              <a:spcAft>
                <a:spcPts val="0"/>
              </a:spcAft>
              <a:buClr>
                <a:schemeClr val="lt2"/>
              </a:buClr>
              <a:buSzPts val="3000"/>
              <a:buNone/>
              <a:defRPr sz="3000">
                <a:solidFill>
                  <a:schemeClr val="lt2"/>
                </a:solidFill>
              </a:defRPr>
            </a:lvl4pPr>
            <a:lvl5pPr lvl="4">
              <a:spcBef>
                <a:spcPts val="0"/>
              </a:spcBef>
              <a:spcAft>
                <a:spcPts val="0"/>
              </a:spcAft>
              <a:buClr>
                <a:schemeClr val="lt2"/>
              </a:buClr>
              <a:buSzPts val="3000"/>
              <a:buNone/>
              <a:defRPr sz="3000">
                <a:solidFill>
                  <a:schemeClr val="lt2"/>
                </a:solidFill>
              </a:defRPr>
            </a:lvl5pPr>
            <a:lvl6pPr lvl="5">
              <a:spcBef>
                <a:spcPts val="0"/>
              </a:spcBef>
              <a:spcAft>
                <a:spcPts val="0"/>
              </a:spcAft>
              <a:buClr>
                <a:schemeClr val="lt2"/>
              </a:buClr>
              <a:buSzPts val="3000"/>
              <a:buNone/>
              <a:defRPr sz="3000">
                <a:solidFill>
                  <a:schemeClr val="lt2"/>
                </a:solidFill>
              </a:defRPr>
            </a:lvl6pPr>
            <a:lvl7pPr lvl="6">
              <a:spcBef>
                <a:spcPts val="0"/>
              </a:spcBef>
              <a:spcAft>
                <a:spcPts val="0"/>
              </a:spcAft>
              <a:buClr>
                <a:schemeClr val="lt2"/>
              </a:buClr>
              <a:buSzPts val="3000"/>
              <a:buNone/>
              <a:defRPr sz="3000">
                <a:solidFill>
                  <a:schemeClr val="lt2"/>
                </a:solidFill>
              </a:defRPr>
            </a:lvl7pPr>
            <a:lvl8pPr lvl="7">
              <a:spcBef>
                <a:spcPts val="0"/>
              </a:spcBef>
              <a:spcAft>
                <a:spcPts val="0"/>
              </a:spcAft>
              <a:buClr>
                <a:schemeClr val="lt2"/>
              </a:buClr>
              <a:buSzPts val="3000"/>
              <a:buNone/>
              <a:defRPr sz="3000">
                <a:solidFill>
                  <a:schemeClr val="lt2"/>
                </a:solidFill>
              </a:defRPr>
            </a:lvl8pPr>
            <a:lvl9pPr lvl="8">
              <a:spcBef>
                <a:spcPts val="0"/>
              </a:spcBef>
              <a:spcAft>
                <a:spcPts val="0"/>
              </a:spcAft>
              <a:buClr>
                <a:schemeClr val="lt2"/>
              </a:buClr>
              <a:buSzPts val="3000"/>
              <a:buNone/>
              <a:defRPr sz="3000">
                <a:solidFill>
                  <a:schemeClr val="lt2"/>
                </a:solidFill>
              </a:defRPr>
            </a:lvl9pPr>
          </a:lstStyle>
          <a:p>
            <a:r>
              <a:t>xx%</a:t>
            </a:r>
          </a:p>
        </p:txBody>
      </p:sp>
      <p:sp>
        <p:nvSpPr>
          <p:cNvPr id="583" name="Google Shape;583;p85"/>
          <p:cNvSpPr txBox="1"/>
          <p:nvPr>
            <p:ph idx="1" type="subTitle"/>
          </p:nvPr>
        </p:nvSpPr>
        <p:spPr>
          <a:xfrm>
            <a:off x="7200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4" name="Google Shape;584;p85"/>
          <p:cNvSpPr txBox="1"/>
          <p:nvPr>
            <p:ph idx="8" type="subTitle"/>
          </p:nvPr>
        </p:nvSpPr>
        <p:spPr>
          <a:xfrm>
            <a:off x="340155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5" name="Google Shape;585;p85"/>
          <p:cNvSpPr txBox="1"/>
          <p:nvPr>
            <p:ph idx="9" type="subTitle"/>
          </p:nvPr>
        </p:nvSpPr>
        <p:spPr>
          <a:xfrm>
            <a:off x="6083100" y="1912475"/>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6" name="Google Shape;586;p85"/>
          <p:cNvSpPr txBox="1"/>
          <p:nvPr>
            <p:ph idx="13" type="subTitle"/>
          </p:nvPr>
        </p:nvSpPr>
        <p:spPr>
          <a:xfrm>
            <a:off x="7200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7" name="Google Shape;587;p85"/>
          <p:cNvSpPr txBox="1"/>
          <p:nvPr>
            <p:ph idx="14" type="subTitle"/>
          </p:nvPr>
        </p:nvSpPr>
        <p:spPr>
          <a:xfrm>
            <a:off x="340155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8" name="Google Shape;588;p85"/>
          <p:cNvSpPr txBox="1"/>
          <p:nvPr>
            <p:ph idx="15" type="subTitle"/>
          </p:nvPr>
        </p:nvSpPr>
        <p:spPr>
          <a:xfrm>
            <a:off x="6083100" y="3574550"/>
            <a:ext cx="2340900" cy="447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89" name="Google Shape;589;p8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90" name="Google Shape;590;p8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_AND_BODY_1">
    <p:bg>
      <p:bgPr>
        <a:gradFill>
          <a:gsLst>
            <a:gs pos="0">
              <a:schemeClr val="lt1"/>
            </a:gs>
            <a:gs pos="100000">
              <a:schemeClr val="dk2"/>
            </a:gs>
          </a:gsLst>
          <a:path path="circle">
            <a:fillToRect b="100%" l="100%" r="0%" t="0%"/>
          </a:path>
          <a:tileRect b="0%" l="0%" r="-100%" t="-100%"/>
        </a:gradFill>
      </p:bgPr>
    </p:bg>
    <p:spTree>
      <p:nvGrpSpPr>
        <p:cNvPr id="591" name="Shape 591"/>
        <p:cNvGrpSpPr/>
        <p:nvPr/>
      </p:nvGrpSpPr>
      <p:grpSpPr>
        <a:xfrm>
          <a:off x="0" y="0"/>
          <a:ext cx="0" cy="0"/>
          <a:chOff x="0" y="0"/>
          <a:chExt cx="0" cy="0"/>
        </a:xfrm>
      </p:grpSpPr>
      <p:pic>
        <p:nvPicPr>
          <p:cNvPr id="592" name="Google Shape;592;p86"/>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593" name="Google Shape;593;p8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94" name="Google Shape;594;p86"/>
          <p:cNvSpPr txBox="1"/>
          <p:nvPr>
            <p:ph idx="1" type="body"/>
          </p:nvPr>
        </p:nvSpPr>
        <p:spPr>
          <a:xfrm>
            <a:off x="720000" y="1215750"/>
            <a:ext cx="7704000" cy="16707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595" name="Google Shape;595;p8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596" name="Google Shape;596;p8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gradFill>
          <a:gsLst>
            <a:gs pos="0">
              <a:schemeClr val="lt1"/>
            </a:gs>
            <a:gs pos="100000">
              <a:schemeClr val="dk2"/>
            </a:gs>
          </a:gsLst>
          <a:path path="circle">
            <a:fillToRect b="0%" l="0%" r="100%" t="100%"/>
          </a:path>
          <a:tileRect b="-100%" l="-100%" r="0%" t="0%"/>
        </a:gradFill>
      </p:bgPr>
    </p:bg>
    <p:spTree>
      <p:nvGrpSpPr>
        <p:cNvPr id="597" name="Shape 597"/>
        <p:cNvGrpSpPr/>
        <p:nvPr/>
      </p:nvGrpSpPr>
      <p:grpSpPr>
        <a:xfrm>
          <a:off x="0" y="0"/>
          <a:ext cx="0" cy="0"/>
          <a:chOff x="0" y="0"/>
          <a:chExt cx="0" cy="0"/>
        </a:xfrm>
      </p:grpSpPr>
      <p:pic>
        <p:nvPicPr>
          <p:cNvPr id="598" name="Google Shape;598;p87"/>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599" name="Google Shape;599;p8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00" name="Google Shape;600;p8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01" name="Google Shape;601;p87"/>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gradFill>
          <a:gsLst>
            <a:gs pos="0">
              <a:schemeClr val="lt1"/>
            </a:gs>
            <a:gs pos="100000">
              <a:schemeClr val="dk2"/>
            </a:gs>
          </a:gsLst>
          <a:path path="circle">
            <a:fillToRect b="0%" l="100%" r="0%" t="100%"/>
          </a:path>
          <a:tileRect b="-100%" l="0%" r="-100%" t="0%"/>
        </a:gradFill>
      </p:bgPr>
    </p:bg>
    <p:spTree>
      <p:nvGrpSpPr>
        <p:cNvPr id="602" name="Shape 602"/>
        <p:cNvGrpSpPr/>
        <p:nvPr/>
      </p:nvGrpSpPr>
      <p:grpSpPr>
        <a:xfrm>
          <a:off x="0" y="0"/>
          <a:ext cx="0" cy="0"/>
          <a:chOff x="0" y="0"/>
          <a:chExt cx="0" cy="0"/>
        </a:xfrm>
      </p:grpSpPr>
      <p:pic>
        <p:nvPicPr>
          <p:cNvPr id="603" name="Google Shape;603;p88"/>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604" name="Google Shape;604;p8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05" name="Google Shape;605;p8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06" name="Google Shape;606;p88"/>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bg>
      <p:bgPr>
        <a:gradFill>
          <a:gsLst>
            <a:gs pos="0">
              <a:schemeClr val="lt1"/>
            </a:gs>
            <a:gs pos="100000">
              <a:schemeClr val="dk2"/>
            </a:gs>
          </a:gsLst>
          <a:path path="circle">
            <a:fillToRect b="100%" l="0%" r="100%" t="0%"/>
          </a:path>
          <a:tileRect b="0%" l="-100%" r="0%" t="-100%"/>
        </a:gradFill>
      </p:bgPr>
    </p:bg>
    <p:spTree>
      <p:nvGrpSpPr>
        <p:cNvPr id="607" name="Shape 607"/>
        <p:cNvGrpSpPr/>
        <p:nvPr/>
      </p:nvGrpSpPr>
      <p:grpSpPr>
        <a:xfrm>
          <a:off x="0" y="0"/>
          <a:ext cx="0" cy="0"/>
          <a:chOff x="0" y="0"/>
          <a:chExt cx="0" cy="0"/>
        </a:xfrm>
      </p:grpSpPr>
      <p:pic>
        <p:nvPicPr>
          <p:cNvPr id="608" name="Google Shape;608;p89"/>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609" name="Google Shape;609;p8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10" name="Google Shape;610;p8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11" name="Google Shape;611;p8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gradFill>
          <a:gsLst>
            <a:gs pos="0">
              <a:schemeClr val="lt1"/>
            </a:gs>
            <a:gs pos="100000">
              <a:schemeClr val="dk2"/>
            </a:gs>
          </a:gsLst>
          <a:path path="circle">
            <a:fillToRect b="100%" l="0%" r="100%" t="0%"/>
          </a:path>
          <a:tileRect b="0%" l="-100%" r="0%" t="-100%"/>
        </a:gradFill>
      </p:bgPr>
    </p:bg>
    <p:spTree>
      <p:nvGrpSpPr>
        <p:cNvPr id="612" name="Shape 612"/>
        <p:cNvGrpSpPr/>
        <p:nvPr/>
      </p:nvGrpSpPr>
      <p:grpSpPr>
        <a:xfrm>
          <a:off x="0" y="0"/>
          <a:ext cx="0" cy="0"/>
          <a:chOff x="0" y="0"/>
          <a:chExt cx="0" cy="0"/>
        </a:xfrm>
      </p:grpSpPr>
      <p:pic>
        <p:nvPicPr>
          <p:cNvPr id="613" name="Google Shape;613;p90"/>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614" name="Google Shape;614;p9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15" name="Google Shape;615;p90"/>
          <p:cNvSpPr txBox="1"/>
          <p:nvPr>
            <p:ph idx="1" type="subTitle"/>
          </p:nvPr>
        </p:nvSpPr>
        <p:spPr>
          <a:xfrm>
            <a:off x="93762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16" name="Google Shape;616;p90"/>
          <p:cNvSpPr txBox="1"/>
          <p:nvPr>
            <p:ph idx="2" type="subTitle"/>
          </p:nvPr>
        </p:nvSpPr>
        <p:spPr>
          <a:xfrm>
            <a:off x="3484347"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17" name="Google Shape;617;p90"/>
          <p:cNvSpPr txBox="1"/>
          <p:nvPr>
            <p:ph idx="3" type="subTitle"/>
          </p:nvPr>
        </p:nvSpPr>
        <p:spPr>
          <a:xfrm>
            <a:off x="6031075" y="2652302"/>
            <a:ext cx="2175300" cy="1501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18" name="Google Shape;618;p90"/>
          <p:cNvSpPr txBox="1"/>
          <p:nvPr>
            <p:ph idx="4" type="subTitle"/>
          </p:nvPr>
        </p:nvSpPr>
        <p:spPr>
          <a:xfrm>
            <a:off x="93762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19" name="Google Shape;619;p90"/>
          <p:cNvSpPr txBox="1"/>
          <p:nvPr>
            <p:ph idx="5" type="subTitle"/>
          </p:nvPr>
        </p:nvSpPr>
        <p:spPr>
          <a:xfrm>
            <a:off x="3484350"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20" name="Google Shape;620;p90"/>
          <p:cNvSpPr txBox="1"/>
          <p:nvPr>
            <p:ph idx="6" type="subTitle"/>
          </p:nvPr>
        </p:nvSpPr>
        <p:spPr>
          <a:xfrm>
            <a:off x="6031075" y="2151579"/>
            <a:ext cx="2175300" cy="483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21" name="Google Shape;621;p9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22" name="Google Shape;622;p9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gradFill>
          <a:gsLst>
            <a:gs pos="0">
              <a:schemeClr val="lt1"/>
            </a:gs>
            <a:gs pos="100000">
              <a:schemeClr val="dk2"/>
            </a:gs>
          </a:gsLst>
          <a:path path="circle">
            <a:fillToRect b="0%" l="0%" r="100%" t="100%"/>
          </a:path>
          <a:tileRect b="-100%" l="-100%" r="0%" t="0%"/>
        </a:gradFill>
      </p:bgPr>
    </p:bg>
    <p:spTree>
      <p:nvGrpSpPr>
        <p:cNvPr id="623" name="Shape 623"/>
        <p:cNvGrpSpPr/>
        <p:nvPr/>
      </p:nvGrpSpPr>
      <p:grpSpPr>
        <a:xfrm>
          <a:off x="0" y="0"/>
          <a:ext cx="0" cy="0"/>
          <a:chOff x="0" y="0"/>
          <a:chExt cx="0" cy="0"/>
        </a:xfrm>
      </p:grpSpPr>
      <p:pic>
        <p:nvPicPr>
          <p:cNvPr id="624" name="Google Shape;624;p91"/>
          <p:cNvPicPr preferRelativeResize="0"/>
          <p:nvPr/>
        </p:nvPicPr>
        <p:blipFill>
          <a:blip r:embed="rId2">
            <a:alphaModFix/>
          </a:blip>
          <a:stretch>
            <a:fillRect/>
          </a:stretch>
        </p:blipFill>
        <p:spPr>
          <a:xfrm flipH="1" rot="10800000">
            <a:off x="4229" y="0"/>
            <a:ext cx="9135542" cy="5143501"/>
          </a:xfrm>
          <a:prstGeom prst="rect">
            <a:avLst/>
          </a:prstGeom>
          <a:noFill/>
          <a:ln>
            <a:noFill/>
          </a:ln>
        </p:spPr>
      </p:pic>
      <p:sp>
        <p:nvSpPr>
          <p:cNvPr id="625" name="Google Shape;625;p9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26" name="Google Shape;626;p91"/>
          <p:cNvSpPr txBox="1"/>
          <p:nvPr>
            <p:ph idx="1" type="subTitle"/>
          </p:nvPr>
        </p:nvSpPr>
        <p:spPr>
          <a:xfrm>
            <a:off x="1174163"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7" name="Google Shape;627;p91"/>
          <p:cNvSpPr txBox="1"/>
          <p:nvPr>
            <p:ph idx="2" type="subTitle"/>
          </p:nvPr>
        </p:nvSpPr>
        <p:spPr>
          <a:xfrm>
            <a:off x="5091930" y="18251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8" name="Google Shape;628;p91"/>
          <p:cNvSpPr txBox="1"/>
          <p:nvPr>
            <p:ph idx="3" type="subTitle"/>
          </p:nvPr>
        </p:nvSpPr>
        <p:spPr>
          <a:xfrm>
            <a:off x="1174163"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9" name="Google Shape;629;p91"/>
          <p:cNvSpPr txBox="1"/>
          <p:nvPr>
            <p:ph idx="4" type="subTitle"/>
          </p:nvPr>
        </p:nvSpPr>
        <p:spPr>
          <a:xfrm>
            <a:off x="5091930" y="3336700"/>
            <a:ext cx="2877900" cy="95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0" name="Google Shape;630;p91"/>
          <p:cNvSpPr txBox="1"/>
          <p:nvPr>
            <p:ph idx="5" type="subTitle"/>
          </p:nvPr>
        </p:nvSpPr>
        <p:spPr>
          <a:xfrm>
            <a:off x="1174163"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31" name="Google Shape;631;p91"/>
          <p:cNvSpPr txBox="1"/>
          <p:nvPr>
            <p:ph idx="6" type="subTitle"/>
          </p:nvPr>
        </p:nvSpPr>
        <p:spPr>
          <a:xfrm>
            <a:off x="1174163"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32" name="Google Shape;632;p91"/>
          <p:cNvSpPr txBox="1"/>
          <p:nvPr>
            <p:ph idx="7" type="subTitle"/>
          </p:nvPr>
        </p:nvSpPr>
        <p:spPr>
          <a:xfrm>
            <a:off x="5091904" y="1350000"/>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33" name="Google Shape;633;p91"/>
          <p:cNvSpPr txBox="1"/>
          <p:nvPr>
            <p:ph idx="8" type="subTitle"/>
          </p:nvPr>
        </p:nvSpPr>
        <p:spPr>
          <a:xfrm>
            <a:off x="5091904" y="2861575"/>
            <a:ext cx="2877900" cy="48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34" name="Google Shape;634;p9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35" name="Google Shape;635;p9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D9D9D9"/>
              </a:solidFill>
              <a:latin typeface="Lato"/>
              <a:ea typeface="Lato"/>
              <a:cs typeface="Lato"/>
              <a:sym typeface="Lato"/>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gradFill>
          <a:gsLst>
            <a:gs pos="0">
              <a:schemeClr val="lt1"/>
            </a:gs>
            <a:gs pos="100000">
              <a:schemeClr val="dk2"/>
            </a:gs>
          </a:gsLst>
          <a:path path="circle">
            <a:fillToRect b="0%" l="100%" r="0%" t="100%"/>
          </a:path>
          <a:tileRect b="-100%" l="0%" r="-100%" t="0%"/>
        </a:gradFill>
      </p:bgPr>
    </p:bg>
    <p:spTree>
      <p:nvGrpSpPr>
        <p:cNvPr id="636" name="Shape 636"/>
        <p:cNvGrpSpPr/>
        <p:nvPr/>
      </p:nvGrpSpPr>
      <p:grpSpPr>
        <a:xfrm>
          <a:off x="0" y="0"/>
          <a:ext cx="0" cy="0"/>
          <a:chOff x="0" y="0"/>
          <a:chExt cx="0" cy="0"/>
        </a:xfrm>
      </p:grpSpPr>
      <p:pic>
        <p:nvPicPr>
          <p:cNvPr id="637" name="Google Shape;637;p92"/>
          <p:cNvPicPr preferRelativeResize="0"/>
          <p:nvPr/>
        </p:nvPicPr>
        <p:blipFill>
          <a:blip r:embed="rId2">
            <a:alphaModFix/>
          </a:blip>
          <a:stretch>
            <a:fillRect/>
          </a:stretch>
        </p:blipFill>
        <p:spPr>
          <a:xfrm flipH="1">
            <a:off x="1850" y="-50"/>
            <a:ext cx="9140300" cy="5143501"/>
          </a:xfrm>
          <a:prstGeom prst="rect">
            <a:avLst/>
          </a:prstGeom>
          <a:noFill/>
          <a:ln>
            <a:noFill/>
          </a:ln>
        </p:spPr>
      </p:pic>
      <p:sp>
        <p:nvSpPr>
          <p:cNvPr id="638" name="Google Shape;638;p9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39" name="Google Shape;639;p92"/>
          <p:cNvSpPr txBox="1"/>
          <p:nvPr>
            <p:ph idx="1" type="subTitle"/>
          </p:nvPr>
        </p:nvSpPr>
        <p:spPr>
          <a:xfrm>
            <a:off x="723900" y="182906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 name="Google Shape;640;p92"/>
          <p:cNvSpPr txBox="1"/>
          <p:nvPr>
            <p:ph idx="2" type="subTitle"/>
          </p:nvPr>
        </p:nvSpPr>
        <p:spPr>
          <a:xfrm>
            <a:off x="3525147"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1" name="Google Shape;641;p92"/>
          <p:cNvSpPr txBox="1"/>
          <p:nvPr>
            <p:ph idx="3" type="subTitle"/>
          </p:nvPr>
        </p:nvSpPr>
        <p:spPr>
          <a:xfrm>
            <a:off x="723900"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2" name="Google Shape;642;p92"/>
          <p:cNvSpPr txBox="1"/>
          <p:nvPr>
            <p:ph idx="4" type="subTitle"/>
          </p:nvPr>
        </p:nvSpPr>
        <p:spPr>
          <a:xfrm>
            <a:off x="3525147"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3" name="Google Shape;643;p92"/>
          <p:cNvSpPr txBox="1"/>
          <p:nvPr>
            <p:ph idx="5" type="subTitle"/>
          </p:nvPr>
        </p:nvSpPr>
        <p:spPr>
          <a:xfrm>
            <a:off x="6326399" y="1829072"/>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4" name="Google Shape;644;p92"/>
          <p:cNvSpPr txBox="1"/>
          <p:nvPr>
            <p:ph idx="6" type="subTitle"/>
          </p:nvPr>
        </p:nvSpPr>
        <p:spPr>
          <a:xfrm>
            <a:off x="6326399" y="3621434"/>
            <a:ext cx="2097600" cy="929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5" name="Google Shape;645;p92"/>
          <p:cNvSpPr txBox="1"/>
          <p:nvPr>
            <p:ph idx="7" type="subTitle"/>
          </p:nvPr>
        </p:nvSpPr>
        <p:spPr>
          <a:xfrm>
            <a:off x="732139" y="1179189"/>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46" name="Google Shape;646;p92"/>
          <p:cNvSpPr txBox="1"/>
          <p:nvPr>
            <p:ph idx="8" type="subTitle"/>
          </p:nvPr>
        </p:nvSpPr>
        <p:spPr>
          <a:xfrm>
            <a:off x="352926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47" name="Google Shape;647;p92"/>
          <p:cNvSpPr txBox="1"/>
          <p:nvPr>
            <p:ph idx="9" type="subTitle"/>
          </p:nvPr>
        </p:nvSpPr>
        <p:spPr>
          <a:xfrm>
            <a:off x="6330515" y="1179198"/>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48" name="Google Shape;648;p92"/>
          <p:cNvSpPr txBox="1"/>
          <p:nvPr>
            <p:ph idx="13" type="subTitle"/>
          </p:nvPr>
        </p:nvSpPr>
        <p:spPr>
          <a:xfrm>
            <a:off x="723900" y="2968434"/>
            <a:ext cx="20976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49" name="Google Shape;649;p92"/>
          <p:cNvSpPr txBox="1"/>
          <p:nvPr>
            <p:ph idx="14" type="subTitle"/>
          </p:nvPr>
        </p:nvSpPr>
        <p:spPr>
          <a:xfrm>
            <a:off x="3529269"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50" name="Google Shape;650;p92"/>
          <p:cNvSpPr txBox="1"/>
          <p:nvPr>
            <p:ph idx="15" type="subTitle"/>
          </p:nvPr>
        </p:nvSpPr>
        <p:spPr>
          <a:xfrm>
            <a:off x="6330517" y="2968434"/>
            <a:ext cx="2089500" cy="65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651" name="Google Shape;651;p9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52" name="Google Shape;652;p9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gradFill>
          <a:gsLst>
            <a:gs pos="0">
              <a:schemeClr val="lt1"/>
            </a:gs>
            <a:gs pos="100000">
              <a:schemeClr val="dk2"/>
            </a:gs>
          </a:gsLst>
          <a:path path="circle">
            <a:fillToRect b="100%" l="100%" r="0%" t="0%"/>
          </a:path>
          <a:tileRect b="0%" l="0%" r="-100%" t="-100%"/>
        </a:gradFill>
      </p:bgPr>
    </p:bg>
    <p:spTree>
      <p:nvGrpSpPr>
        <p:cNvPr id="653" name="Shape 653"/>
        <p:cNvGrpSpPr/>
        <p:nvPr/>
      </p:nvGrpSpPr>
      <p:grpSpPr>
        <a:xfrm>
          <a:off x="0" y="0"/>
          <a:ext cx="0" cy="0"/>
          <a:chOff x="0" y="0"/>
          <a:chExt cx="0" cy="0"/>
        </a:xfrm>
      </p:grpSpPr>
      <p:pic>
        <p:nvPicPr>
          <p:cNvPr id="654" name="Google Shape;654;p93"/>
          <p:cNvPicPr preferRelativeResize="0"/>
          <p:nvPr/>
        </p:nvPicPr>
        <p:blipFill>
          <a:blip r:embed="rId2">
            <a:alphaModFix/>
          </a:blip>
          <a:stretch>
            <a:fillRect/>
          </a:stretch>
        </p:blipFill>
        <p:spPr>
          <a:xfrm>
            <a:off x="-12" y="0"/>
            <a:ext cx="9148791" cy="5143500"/>
          </a:xfrm>
          <a:prstGeom prst="rect">
            <a:avLst/>
          </a:prstGeom>
          <a:noFill/>
          <a:ln>
            <a:noFill/>
          </a:ln>
        </p:spPr>
      </p:pic>
      <p:sp>
        <p:nvSpPr>
          <p:cNvPr id="655" name="Google Shape;655;p93"/>
          <p:cNvSpPr txBox="1"/>
          <p:nvPr>
            <p:ph hasCustomPrompt="1" type="title"/>
          </p:nvPr>
        </p:nvSpPr>
        <p:spPr>
          <a:xfrm>
            <a:off x="2997000" y="197172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656" name="Google Shape;656;p93"/>
          <p:cNvSpPr txBox="1"/>
          <p:nvPr>
            <p:ph idx="1" type="subTitle"/>
          </p:nvPr>
        </p:nvSpPr>
        <p:spPr>
          <a:xfrm>
            <a:off x="2997011" y="2746375"/>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657" name="Google Shape;657;p93"/>
          <p:cNvSpPr txBox="1"/>
          <p:nvPr>
            <p:ph hasCustomPrompt="1" idx="2" type="title"/>
          </p:nvPr>
        </p:nvSpPr>
        <p:spPr>
          <a:xfrm>
            <a:off x="865631" y="615700"/>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658" name="Google Shape;658;p93"/>
          <p:cNvSpPr txBox="1"/>
          <p:nvPr>
            <p:ph idx="3" type="subTitle"/>
          </p:nvPr>
        </p:nvSpPr>
        <p:spPr>
          <a:xfrm>
            <a:off x="865631" y="1390643"/>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659" name="Google Shape;659;p93"/>
          <p:cNvSpPr txBox="1"/>
          <p:nvPr>
            <p:ph hasCustomPrompt="1" idx="4" type="title"/>
          </p:nvPr>
        </p:nvSpPr>
        <p:spPr>
          <a:xfrm>
            <a:off x="5128362" y="3327445"/>
            <a:ext cx="3150000" cy="7689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6000"/>
              <a:buNone/>
              <a:defRPr sz="4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660" name="Google Shape;660;p93"/>
          <p:cNvSpPr txBox="1"/>
          <p:nvPr>
            <p:ph idx="5" type="subTitle"/>
          </p:nvPr>
        </p:nvSpPr>
        <p:spPr>
          <a:xfrm>
            <a:off x="5128373" y="4102100"/>
            <a:ext cx="3150000" cy="425700"/>
          </a:xfrm>
          <a:prstGeom prst="rect">
            <a:avLst/>
          </a:prstGeom>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200"/>
              <a:buFont typeface="PT Sans"/>
              <a:buNone/>
              <a:defRPr>
                <a:solidFill>
                  <a:schemeClr val="dk1"/>
                </a:solidFill>
              </a:defRPr>
            </a:lvl1pPr>
            <a:lvl2pPr lvl="1" algn="ctr">
              <a:lnSpc>
                <a:spcPct val="100000"/>
              </a:lnSpc>
              <a:spcBef>
                <a:spcPts val="0"/>
              </a:spcBef>
              <a:spcAft>
                <a:spcPts val="0"/>
              </a:spcAft>
              <a:buClr>
                <a:schemeClr val="dk1"/>
              </a:buClr>
              <a:buSzPts val="1200"/>
              <a:buNone/>
              <a:defRPr>
                <a:solidFill>
                  <a:schemeClr val="dk1"/>
                </a:solidFill>
              </a:defRPr>
            </a:lvl2pPr>
            <a:lvl3pPr lvl="2" algn="ctr">
              <a:lnSpc>
                <a:spcPct val="100000"/>
              </a:lnSpc>
              <a:spcBef>
                <a:spcPts val="0"/>
              </a:spcBef>
              <a:spcAft>
                <a:spcPts val="0"/>
              </a:spcAft>
              <a:buClr>
                <a:schemeClr val="dk1"/>
              </a:buClr>
              <a:buSzPts val="1200"/>
              <a:buNone/>
              <a:defRPr>
                <a:solidFill>
                  <a:schemeClr val="dk1"/>
                </a:solidFill>
              </a:defRPr>
            </a:lvl3pPr>
            <a:lvl4pPr lvl="3"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1200"/>
              <a:buFont typeface="PT Sans"/>
              <a:buNone/>
              <a:defRPr>
                <a:solidFill>
                  <a:schemeClr val="dk1"/>
                </a:solidFill>
                <a:latin typeface="PT Sans"/>
                <a:ea typeface="PT Sans"/>
                <a:cs typeface="PT Sans"/>
                <a:sym typeface="PT Sans"/>
              </a:defRPr>
            </a:lvl9pPr>
          </a:lstStyle>
          <a:p/>
        </p:txBody>
      </p:sp>
      <p:sp>
        <p:nvSpPr>
          <p:cNvPr id="661" name="Google Shape;661;p9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62" name="Google Shape;662;p9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7" name="Shape 57"/>
        <p:cNvGrpSpPr/>
        <p:nvPr/>
      </p:nvGrpSpPr>
      <p:grpSpPr>
        <a:xfrm>
          <a:off x="0" y="0"/>
          <a:ext cx="0" cy="0"/>
          <a:chOff x="0" y="0"/>
          <a:chExt cx="0" cy="0"/>
        </a:xfrm>
      </p:grpSpPr>
      <p:sp>
        <p:nvSpPr>
          <p:cNvPr id="58" name="Google Shape;58;p10"/>
          <p:cNvSpPr txBox="1"/>
          <p:nvPr>
            <p:ph type="title"/>
          </p:nvPr>
        </p:nvSpPr>
        <p:spPr>
          <a:xfrm>
            <a:off x="720000" y="4014450"/>
            <a:ext cx="7704000" cy="572700"/>
          </a:xfrm>
          <a:prstGeom prst="rect">
            <a:avLst/>
          </a:prstGeom>
          <a:solidFill>
            <a:schemeClr val="accent2"/>
          </a:solidFill>
        </p:spPr>
        <p:txBody>
          <a:bodyPr anchorCtr="0" anchor="t" bIns="91425" lIns="91425" spcFirstLastPara="1" rIns="91425" wrap="square" tIns="91425">
            <a:noAutofit/>
          </a:bodyPr>
          <a:lstStyle>
            <a:lvl1pPr lvl="0" rtl="0" algn="ctr">
              <a:spcBef>
                <a:spcPts val="0"/>
              </a:spcBef>
              <a:spcAft>
                <a:spcPts val="0"/>
              </a:spcAft>
              <a:buSzPts val="3000"/>
              <a:buNone/>
              <a:defRPr>
                <a:solidFill>
                  <a:schemeClr val="lt1"/>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59" name="Google Shape;59;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0" name="Google Shape;60;p10"/>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a:t>
            </a:r>
            <a:r>
              <a:rPr lang="en" sz="800">
                <a:solidFill>
                  <a:srgbClr val="CCCCCC"/>
                </a:solidFill>
                <a:latin typeface="Lato"/>
                <a:ea typeface="Lato"/>
                <a:cs typeface="Lato"/>
                <a:sym typeface="Lato"/>
              </a:rPr>
              <a:t>v2025</a:t>
            </a:r>
            <a:r>
              <a:rPr lang="en" sz="800">
                <a:solidFill>
                  <a:srgbClr val="CCCCCC"/>
                </a:solidFill>
                <a:latin typeface="Lato"/>
                <a:ea typeface="Lato"/>
                <a:cs typeface="Lato"/>
                <a:sym typeface="Lato"/>
              </a:rPr>
              <a:t>.09</a:t>
            </a:r>
            <a:endParaRPr>
              <a:solidFill>
                <a:srgbClr val="CCCCCC"/>
              </a:solidFil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bg>
      <p:bgPr>
        <a:gradFill>
          <a:gsLst>
            <a:gs pos="0">
              <a:schemeClr val="lt1"/>
            </a:gs>
            <a:gs pos="100000">
              <a:schemeClr val="dk2"/>
            </a:gs>
          </a:gsLst>
          <a:path path="circle">
            <a:fillToRect b="0%" l="0%" r="100%" t="100%"/>
          </a:path>
          <a:tileRect b="-100%" l="-100%" r="0%" t="0%"/>
        </a:gradFill>
      </p:bgPr>
    </p:bg>
    <p:spTree>
      <p:nvGrpSpPr>
        <p:cNvPr id="663" name="Shape 663"/>
        <p:cNvGrpSpPr/>
        <p:nvPr/>
      </p:nvGrpSpPr>
      <p:grpSpPr>
        <a:xfrm>
          <a:off x="0" y="0"/>
          <a:ext cx="0" cy="0"/>
          <a:chOff x="0" y="0"/>
          <a:chExt cx="0" cy="0"/>
        </a:xfrm>
      </p:grpSpPr>
      <p:sp>
        <p:nvSpPr>
          <p:cNvPr id="664" name="Google Shape;664;p94"/>
          <p:cNvSpPr txBox="1"/>
          <p:nvPr>
            <p:ph type="title"/>
          </p:nvPr>
        </p:nvSpPr>
        <p:spPr>
          <a:xfrm>
            <a:off x="3982663" y="1176025"/>
            <a:ext cx="4448100" cy="1058700"/>
          </a:xfrm>
          <a:prstGeom prst="rect">
            <a:avLst/>
          </a:prstGeom>
        </p:spPr>
        <p:txBody>
          <a:bodyPr anchorCtr="0" anchor="b" bIns="91425" lIns="91425" spcFirstLastPara="1" rIns="91425" wrap="square" tIns="91425">
            <a:noAutofit/>
          </a:bodyPr>
          <a:lstStyle>
            <a:lvl1pPr lvl="0" algn="ctr">
              <a:spcBef>
                <a:spcPts val="0"/>
              </a:spcBef>
              <a:spcAft>
                <a:spcPts val="0"/>
              </a:spcAft>
              <a:buSzPts val="3000"/>
              <a:buNone/>
              <a:defRPr sz="7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65" name="Google Shape;665;p94"/>
          <p:cNvSpPr txBox="1"/>
          <p:nvPr>
            <p:ph idx="1" type="subTitle"/>
          </p:nvPr>
        </p:nvSpPr>
        <p:spPr>
          <a:xfrm>
            <a:off x="3982625" y="2020275"/>
            <a:ext cx="4448100" cy="105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66" name="Google Shape;666;p94"/>
          <p:cNvSpPr txBox="1"/>
          <p:nvPr/>
        </p:nvSpPr>
        <p:spPr>
          <a:xfrm>
            <a:off x="3982675" y="3002350"/>
            <a:ext cx="44481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Alegreya Sans"/>
                <a:ea typeface="Alegreya Sans"/>
                <a:cs typeface="Alegreya Sans"/>
                <a:sym typeface="Alegreya Sans"/>
              </a:rPr>
              <a:t>CREDITS:</a:t>
            </a:r>
            <a:r>
              <a:rPr lang="en" sz="1200">
                <a:solidFill>
                  <a:schemeClr val="dk1"/>
                </a:solidFill>
                <a:latin typeface="Alegreya Sans"/>
                <a:ea typeface="Alegreya Sans"/>
                <a:cs typeface="Alegreya Sans"/>
                <a:sym typeface="Alegreya Sans"/>
              </a:rPr>
              <a:t> This presentation template was created by </a:t>
            </a:r>
            <a:r>
              <a:rPr b="1" lang="en" sz="1200" u="sng">
                <a:solidFill>
                  <a:schemeClr val="dk1"/>
                </a:solidFill>
                <a:latin typeface="Alegreya Sans"/>
                <a:ea typeface="Alegreya Sans"/>
                <a:cs typeface="Alegreya Sans"/>
                <a:sym typeface="Alegreya Sans"/>
                <a:hlinkClick r:id="rId2">
                  <a:extLst>
                    <a:ext uri="{A12FA001-AC4F-418D-AE19-62706E023703}">
                      <ahyp:hlinkClr val="tx"/>
                    </a:ext>
                  </a:extLst>
                </a:hlinkClick>
              </a:rPr>
              <a:t>Slidesgo</a:t>
            </a:r>
            <a:r>
              <a:rPr lang="en" sz="1200">
                <a:solidFill>
                  <a:schemeClr val="dk1"/>
                </a:solidFill>
                <a:latin typeface="Alegreya Sans"/>
                <a:ea typeface="Alegreya Sans"/>
                <a:cs typeface="Alegreya Sans"/>
                <a:sym typeface="Alegreya Sans"/>
              </a:rPr>
              <a:t>, and includes icons by </a:t>
            </a:r>
            <a:r>
              <a:rPr b="1" lang="en" sz="1200" u="sng">
                <a:solidFill>
                  <a:schemeClr val="dk1"/>
                </a:solidFill>
                <a:latin typeface="Alegreya Sans"/>
                <a:ea typeface="Alegreya Sans"/>
                <a:cs typeface="Alegreya Sans"/>
                <a:sym typeface="Alegreya Sans"/>
                <a:hlinkClick r:id="rId3">
                  <a:extLst>
                    <a:ext uri="{A12FA001-AC4F-418D-AE19-62706E023703}">
                      <ahyp:hlinkClr val="tx"/>
                    </a:ext>
                  </a:extLst>
                </a:hlinkClick>
              </a:rPr>
              <a:t>Flaticon</a:t>
            </a:r>
            <a:r>
              <a:rPr lang="en" sz="1200">
                <a:solidFill>
                  <a:schemeClr val="dk1"/>
                </a:solidFill>
                <a:latin typeface="Alegreya Sans"/>
                <a:ea typeface="Alegreya Sans"/>
                <a:cs typeface="Alegreya Sans"/>
                <a:sym typeface="Alegreya Sans"/>
              </a:rPr>
              <a:t>, and infographics &amp; images by </a:t>
            </a:r>
            <a:r>
              <a:rPr b="1" lang="en" sz="1200" u="sng">
                <a:solidFill>
                  <a:schemeClr val="dk1"/>
                </a:solidFill>
                <a:latin typeface="Alegreya Sans"/>
                <a:ea typeface="Alegreya Sans"/>
                <a:cs typeface="Alegreya Sans"/>
                <a:sym typeface="Alegreya Sans"/>
                <a:hlinkClick r:id="rId4">
                  <a:extLst>
                    <a:ext uri="{A12FA001-AC4F-418D-AE19-62706E023703}">
                      <ahyp:hlinkClr val="tx"/>
                    </a:ext>
                  </a:extLst>
                </a:hlinkClick>
              </a:rPr>
              <a:t>Freepik</a:t>
            </a:r>
            <a:r>
              <a:rPr lang="en" sz="1200" u="sng">
                <a:solidFill>
                  <a:schemeClr val="dk1"/>
                </a:solidFill>
                <a:latin typeface="Alegreya Sans"/>
                <a:ea typeface="Alegreya Sans"/>
                <a:cs typeface="Alegreya Sans"/>
                <a:sym typeface="Alegreya Sans"/>
              </a:rPr>
              <a:t> </a:t>
            </a:r>
            <a:endParaRPr b="1" sz="1200" u="sng">
              <a:solidFill>
                <a:schemeClr val="dk1"/>
              </a:solidFill>
              <a:latin typeface="Alegreya Sans"/>
              <a:ea typeface="Alegreya Sans"/>
              <a:cs typeface="Alegreya Sans"/>
              <a:sym typeface="Alegreya Sans"/>
            </a:endParaRPr>
          </a:p>
        </p:txBody>
      </p:sp>
      <p:sp>
        <p:nvSpPr>
          <p:cNvPr id="667" name="Google Shape;667;p9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68" name="Google Shape;668;p9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gradFill>
          <a:gsLst>
            <a:gs pos="0">
              <a:schemeClr val="lt1"/>
            </a:gs>
            <a:gs pos="100000">
              <a:schemeClr val="dk2"/>
            </a:gs>
          </a:gsLst>
          <a:path path="circle">
            <a:fillToRect b="0%" l="100%" r="0%" t="100%"/>
          </a:path>
          <a:tileRect b="-100%" l="0%" r="-100%" t="0%"/>
        </a:gradFill>
      </p:bgPr>
    </p:bg>
    <p:spTree>
      <p:nvGrpSpPr>
        <p:cNvPr id="669" name="Shape 669"/>
        <p:cNvGrpSpPr/>
        <p:nvPr/>
      </p:nvGrpSpPr>
      <p:grpSpPr>
        <a:xfrm>
          <a:off x="0" y="0"/>
          <a:ext cx="0" cy="0"/>
          <a:chOff x="0" y="0"/>
          <a:chExt cx="0" cy="0"/>
        </a:xfrm>
      </p:grpSpPr>
      <p:pic>
        <p:nvPicPr>
          <p:cNvPr id="670" name="Google Shape;670;p95"/>
          <p:cNvPicPr preferRelativeResize="0"/>
          <p:nvPr/>
        </p:nvPicPr>
        <p:blipFill>
          <a:blip r:embed="rId2">
            <a:alphaModFix/>
          </a:blip>
          <a:stretch>
            <a:fillRect/>
          </a:stretch>
        </p:blipFill>
        <p:spPr>
          <a:xfrm flipH="1" rot="10800000">
            <a:off x="-12" y="0"/>
            <a:ext cx="9148791" cy="5143500"/>
          </a:xfrm>
          <a:prstGeom prst="rect">
            <a:avLst/>
          </a:prstGeom>
          <a:noFill/>
          <a:ln>
            <a:noFill/>
          </a:ln>
        </p:spPr>
      </p:pic>
      <p:sp>
        <p:nvSpPr>
          <p:cNvPr id="671" name="Google Shape;671;p9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72" name="Google Shape;672;p95"/>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bg>
      <p:bgPr>
        <a:gradFill>
          <a:gsLst>
            <a:gs pos="0">
              <a:schemeClr val="lt1"/>
            </a:gs>
            <a:gs pos="100000">
              <a:schemeClr val="dk2"/>
            </a:gs>
          </a:gsLst>
          <a:path path="circle">
            <a:fillToRect b="100%" l="100%" r="0%" t="0%"/>
          </a:path>
          <a:tileRect b="0%" l="0%" r="-100%" t="-100%"/>
        </a:gradFill>
      </p:bgPr>
    </p:bg>
    <p:spTree>
      <p:nvGrpSpPr>
        <p:cNvPr id="673" name="Shape 673"/>
        <p:cNvGrpSpPr/>
        <p:nvPr/>
      </p:nvGrpSpPr>
      <p:grpSpPr>
        <a:xfrm>
          <a:off x="0" y="0"/>
          <a:ext cx="0" cy="0"/>
          <a:chOff x="0" y="0"/>
          <a:chExt cx="0" cy="0"/>
        </a:xfrm>
      </p:grpSpPr>
      <p:pic>
        <p:nvPicPr>
          <p:cNvPr id="674" name="Google Shape;674;p96"/>
          <p:cNvPicPr preferRelativeResize="0"/>
          <p:nvPr/>
        </p:nvPicPr>
        <p:blipFill>
          <a:blip r:embed="rId2">
            <a:alphaModFix/>
          </a:blip>
          <a:stretch>
            <a:fillRect/>
          </a:stretch>
        </p:blipFill>
        <p:spPr>
          <a:xfrm rot="10800000">
            <a:off x="0" y="1339"/>
            <a:ext cx="9143998" cy="5140822"/>
          </a:xfrm>
          <a:prstGeom prst="rect">
            <a:avLst/>
          </a:prstGeom>
          <a:noFill/>
          <a:ln>
            <a:noFill/>
          </a:ln>
        </p:spPr>
      </p:pic>
      <p:sp>
        <p:nvSpPr>
          <p:cNvPr id="675" name="Google Shape;675;p9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76" name="Google Shape;676;p96"/>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lt1"/>
            </a:gs>
            <a:gs pos="100000">
              <a:schemeClr val="dk2"/>
            </a:gs>
          </a:gsLst>
          <a:path path="circle">
            <a:fillToRect b="0%" l="100%" r="0%" t="100%"/>
          </a:path>
          <a:tileRect b="-100%" l="0%" r="-100%" t="0%"/>
        </a:gradFill>
      </p:bgPr>
    </p:bg>
    <p:spTree>
      <p:nvGrpSpPr>
        <p:cNvPr id="681" name="Shape 681"/>
        <p:cNvGrpSpPr/>
        <p:nvPr/>
      </p:nvGrpSpPr>
      <p:grpSpPr>
        <a:xfrm>
          <a:off x="0" y="0"/>
          <a:ext cx="0" cy="0"/>
          <a:chOff x="0" y="0"/>
          <a:chExt cx="0" cy="0"/>
        </a:xfrm>
      </p:grpSpPr>
      <p:sp>
        <p:nvSpPr>
          <p:cNvPr id="682" name="Google Shape;682;p98"/>
          <p:cNvSpPr txBox="1"/>
          <p:nvPr>
            <p:ph type="ctrTitle"/>
          </p:nvPr>
        </p:nvSpPr>
        <p:spPr>
          <a:xfrm>
            <a:off x="728750" y="1006088"/>
            <a:ext cx="4635000" cy="26616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5600">
                <a:latin typeface="Manrope"/>
                <a:ea typeface="Manrope"/>
                <a:cs typeface="Manrope"/>
                <a:sym typeface="Manrop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683" name="Google Shape;683;p98"/>
          <p:cNvSpPr txBox="1"/>
          <p:nvPr>
            <p:ph idx="1" type="subTitle"/>
          </p:nvPr>
        </p:nvSpPr>
        <p:spPr>
          <a:xfrm>
            <a:off x="728750" y="3661613"/>
            <a:ext cx="3506100" cy="475800"/>
          </a:xfrm>
          <a:prstGeom prst="rect">
            <a:avLst/>
          </a:prstGeom>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latin typeface="Alegreya Sans"/>
                <a:ea typeface="Alegreya Sans"/>
                <a:cs typeface="Alegreya Sans"/>
                <a:sym typeface="Alegreya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684" name="Google Shape;684;p9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85" name="Google Shape;685;p98"/>
          <p:cNvSpPr txBox="1"/>
          <p:nvPr/>
        </p:nvSpPr>
        <p:spPr>
          <a:xfrm>
            <a:off x="0" y="48357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1"/>
            </a:gs>
            <a:gs pos="100000">
              <a:schemeClr val="dk2"/>
            </a:gs>
          </a:gsLst>
          <a:path path="circle">
            <a:fillToRect b="0%" l="100%" r="0%" t="100%"/>
          </a:path>
          <a:tileRect b="-100%" l="0%" r="-100%" t="0%"/>
        </a:gradFill>
      </p:bgPr>
    </p:bg>
    <p:spTree>
      <p:nvGrpSpPr>
        <p:cNvPr id="686" name="Shape 686"/>
        <p:cNvGrpSpPr/>
        <p:nvPr/>
      </p:nvGrpSpPr>
      <p:grpSpPr>
        <a:xfrm>
          <a:off x="0" y="0"/>
          <a:ext cx="0" cy="0"/>
          <a:chOff x="0" y="0"/>
          <a:chExt cx="0" cy="0"/>
        </a:xfrm>
      </p:grpSpPr>
      <p:pic>
        <p:nvPicPr>
          <p:cNvPr id="687" name="Google Shape;687;p99"/>
          <p:cNvPicPr preferRelativeResize="0"/>
          <p:nvPr/>
        </p:nvPicPr>
        <p:blipFill>
          <a:blip r:embed="rId2">
            <a:alphaModFix/>
          </a:blip>
          <a:stretch>
            <a:fillRect/>
          </a:stretch>
        </p:blipFill>
        <p:spPr>
          <a:xfrm>
            <a:off x="0" y="-2387"/>
            <a:ext cx="9144000" cy="5148271"/>
          </a:xfrm>
          <a:prstGeom prst="rect">
            <a:avLst/>
          </a:prstGeom>
          <a:noFill/>
          <a:ln>
            <a:noFill/>
          </a:ln>
        </p:spPr>
      </p:pic>
      <p:sp>
        <p:nvSpPr>
          <p:cNvPr id="688" name="Google Shape;688;p99"/>
          <p:cNvSpPr txBox="1"/>
          <p:nvPr>
            <p:ph type="title"/>
          </p:nvPr>
        </p:nvSpPr>
        <p:spPr>
          <a:xfrm>
            <a:off x="4047175" y="2571975"/>
            <a:ext cx="4062600" cy="8418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89" name="Google Shape;689;p99"/>
          <p:cNvSpPr txBox="1"/>
          <p:nvPr>
            <p:ph hasCustomPrompt="1" idx="2" type="title"/>
          </p:nvPr>
        </p:nvSpPr>
        <p:spPr>
          <a:xfrm>
            <a:off x="4047175" y="1474375"/>
            <a:ext cx="1235700" cy="8418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6000"/>
              <a:buNone/>
              <a:defRPr sz="6000">
                <a:solidFill>
                  <a:schemeClr val="lt2"/>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690" name="Google Shape;690;p99"/>
          <p:cNvSpPr/>
          <p:nvPr>
            <p:ph idx="3" type="pic"/>
          </p:nvPr>
        </p:nvSpPr>
        <p:spPr>
          <a:xfrm>
            <a:off x="1018025" y="913275"/>
            <a:ext cx="2760600" cy="33171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691" name="Google Shape;691;p9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92" name="Google Shape;692;p99"/>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gradFill>
          <a:gsLst>
            <a:gs pos="0">
              <a:schemeClr val="lt1"/>
            </a:gs>
            <a:gs pos="100000">
              <a:schemeClr val="dk2"/>
            </a:gs>
          </a:gsLst>
          <a:path path="circle">
            <a:fillToRect b="100%" l="0%" r="100%" t="0%"/>
          </a:path>
          <a:tileRect b="0%" l="-100%" r="0%" t="-100%"/>
        </a:gradFill>
      </p:bgPr>
    </p:bg>
    <p:spTree>
      <p:nvGrpSpPr>
        <p:cNvPr id="693" name="Shape 693"/>
        <p:cNvGrpSpPr/>
        <p:nvPr/>
      </p:nvGrpSpPr>
      <p:grpSpPr>
        <a:xfrm>
          <a:off x="0" y="0"/>
          <a:ext cx="0" cy="0"/>
          <a:chOff x="0" y="0"/>
          <a:chExt cx="0" cy="0"/>
        </a:xfrm>
      </p:grpSpPr>
      <p:pic>
        <p:nvPicPr>
          <p:cNvPr id="694" name="Google Shape;694;p100"/>
          <p:cNvPicPr preferRelativeResize="0"/>
          <p:nvPr/>
        </p:nvPicPr>
        <p:blipFill>
          <a:blip r:embed="rId2">
            <a:alphaModFix/>
          </a:blip>
          <a:stretch>
            <a:fillRect/>
          </a:stretch>
        </p:blipFill>
        <p:spPr>
          <a:xfrm flipH="1" rot="10800000">
            <a:off x="1850" y="-50"/>
            <a:ext cx="9140300" cy="5143501"/>
          </a:xfrm>
          <a:prstGeom prst="rect">
            <a:avLst/>
          </a:prstGeom>
          <a:noFill/>
          <a:ln>
            <a:noFill/>
          </a:ln>
        </p:spPr>
      </p:pic>
      <p:sp>
        <p:nvSpPr>
          <p:cNvPr id="695" name="Google Shape;695;p10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96" name="Google Shape;696;p100"/>
          <p:cNvSpPr txBox="1"/>
          <p:nvPr>
            <p:ph idx="1" type="body"/>
          </p:nvPr>
        </p:nvSpPr>
        <p:spPr>
          <a:xfrm>
            <a:off x="720000" y="1215750"/>
            <a:ext cx="7704000" cy="33882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Font typeface="Nunito Light"/>
              <a:buChar char="●"/>
              <a:defRPr/>
            </a:lvl1pPr>
            <a:lvl2pPr indent="-304800" lvl="1" marL="914400">
              <a:lnSpc>
                <a:spcPct val="100000"/>
              </a:lnSpc>
              <a:spcBef>
                <a:spcPts val="0"/>
              </a:spcBef>
              <a:spcAft>
                <a:spcPts val="0"/>
              </a:spcAft>
              <a:buSzPts val="1200"/>
              <a:buFont typeface="Nunito Light"/>
              <a:buChar char="○"/>
              <a:defRPr/>
            </a:lvl2pPr>
            <a:lvl3pPr indent="-304800" lvl="2" marL="1371600">
              <a:lnSpc>
                <a:spcPct val="100000"/>
              </a:lnSpc>
              <a:spcBef>
                <a:spcPts val="0"/>
              </a:spcBef>
              <a:spcAft>
                <a:spcPts val="0"/>
              </a:spcAft>
              <a:buSzPts val="1200"/>
              <a:buFont typeface="Nunito Light"/>
              <a:buChar char="■"/>
              <a:defRPr/>
            </a:lvl3pPr>
            <a:lvl4pPr indent="-304800" lvl="3" marL="1828800">
              <a:lnSpc>
                <a:spcPct val="100000"/>
              </a:lnSpc>
              <a:spcBef>
                <a:spcPts val="0"/>
              </a:spcBef>
              <a:spcAft>
                <a:spcPts val="0"/>
              </a:spcAft>
              <a:buSzPts val="1200"/>
              <a:buFont typeface="Nunito Light"/>
              <a:buChar char="●"/>
              <a:defRPr/>
            </a:lvl4pPr>
            <a:lvl5pPr indent="-304800" lvl="4" marL="2286000">
              <a:lnSpc>
                <a:spcPct val="100000"/>
              </a:lnSpc>
              <a:spcBef>
                <a:spcPts val="0"/>
              </a:spcBef>
              <a:spcAft>
                <a:spcPts val="0"/>
              </a:spcAft>
              <a:buSzPts val="1200"/>
              <a:buFont typeface="Nunito Light"/>
              <a:buChar char="○"/>
              <a:defRPr/>
            </a:lvl5pPr>
            <a:lvl6pPr indent="-304800" lvl="5" marL="2743200">
              <a:lnSpc>
                <a:spcPct val="100000"/>
              </a:lnSpc>
              <a:spcBef>
                <a:spcPts val="0"/>
              </a:spcBef>
              <a:spcAft>
                <a:spcPts val="0"/>
              </a:spcAft>
              <a:buSzPts val="1200"/>
              <a:buFont typeface="Nunito Light"/>
              <a:buChar char="■"/>
              <a:defRPr/>
            </a:lvl6pPr>
            <a:lvl7pPr indent="-304800" lvl="6" marL="3200400">
              <a:lnSpc>
                <a:spcPct val="100000"/>
              </a:lnSpc>
              <a:spcBef>
                <a:spcPts val="0"/>
              </a:spcBef>
              <a:spcAft>
                <a:spcPts val="0"/>
              </a:spcAft>
              <a:buSzPts val="1200"/>
              <a:buFont typeface="Nunito Light"/>
              <a:buChar char="●"/>
              <a:defRPr/>
            </a:lvl7pPr>
            <a:lvl8pPr indent="-304800" lvl="7" marL="3657600">
              <a:lnSpc>
                <a:spcPct val="100000"/>
              </a:lnSpc>
              <a:spcBef>
                <a:spcPts val="0"/>
              </a:spcBef>
              <a:spcAft>
                <a:spcPts val="0"/>
              </a:spcAft>
              <a:buSzPts val="1200"/>
              <a:buFont typeface="Nunito Light"/>
              <a:buChar char="○"/>
              <a:defRPr/>
            </a:lvl8pPr>
            <a:lvl9pPr indent="-304800" lvl="8" marL="4114800">
              <a:lnSpc>
                <a:spcPct val="100000"/>
              </a:lnSpc>
              <a:spcBef>
                <a:spcPts val="0"/>
              </a:spcBef>
              <a:spcAft>
                <a:spcPts val="0"/>
              </a:spcAft>
              <a:buSzPts val="1200"/>
              <a:buFont typeface="Nunito Light"/>
              <a:buChar char="■"/>
              <a:defRPr/>
            </a:lvl9pPr>
          </a:lstStyle>
          <a:p/>
        </p:txBody>
      </p:sp>
      <p:sp>
        <p:nvSpPr>
          <p:cNvPr id="697" name="Google Shape;697;p10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698" name="Google Shape;698;p100"/>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gradFill>
          <a:gsLst>
            <a:gs pos="0">
              <a:schemeClr val="lt1"/>
            </a:gs>
            <a:gs pos="100000">
              <a:schemeClr val="dk2"/>
            </a:gs>
          </a:gsLst>
          <a:path path="circle">
            <a:fillToRect b="100%" l="100%" r="0%" t="0%"/>
          </a:path>
          <a:tileRect b="0%" l="0%" r="-100%" t="-100%"/>
        </a:gradFill>
      </p:bgPr>
    </p:bg>
    <p:spTree>
      <p:nvGrpSpPr>
        <p:cNvPr id="699" name="Shape 699"/>
        <p:cNvGrpSpPr/>
        <p:nvPr/>
      </p:nvGrpSpPr>
      <p:grpSpPr>
        <a:xfrm>
          <a:off x="0" y="0"/>
          <a:ext cx="0" cy="0"/>
          <a:chOff x="0" y="0"/>
          <a:chExt cx="0" cy="0"/>
        </a:xfrm>
      </p:grpSpPr>
      <p:pic>
        <p:nvPicPr>
          <p:cNvPr id="700" name="Google Shape;700;p101"/>
          <p:cNvPicPr preferRelativeResize="0"/>
          <p:nvPr/>
        </p:nvPicPr>
        <p:blipFill>
          <a:blip r:embed="rId2">
            <a:alphaModFix/>
          </a:blip>
          <a:stretch>
            <a:fillRect/>
          </a:stretch>
        </p:blipFill>
        <p:spPr>
          <a:xfrm flipH="1">
            <a:off x="4229" y="0"/>
            <a:ext cx="9135542" cy="5143501"/>
          </a:xfrm>
          <a:prstGeom prst="rect">
            <a:avLst/>
          </a:prstGeom>
          <a:noFill/>
          <a:ln>
            <a:noFill/>
          </a:ln>
        </p:spPr>
      </p:pic>
      <p:sp>
        <p:nvSpPr>
          <p:cNvPr id="701" name="Google Shape;701;p10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02" name="Google Shape;702;p101"/>
          <p:cNvSpPr txBox="1"/>
          <p:nvPr>
            <p:ph idx="1" type="subTitle"/>
          </p:nvPr>
        </p:nvSpPr>
        <p:spPr>
          <a:xfrm>
            <a:off x="4942936"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03" name="Google Shape;703;p101"/>
          <p:cNvSpPr txBox="1"/>
          <p:nvPr>
            <p:ph idx="2" type="subTitle"/>
          </p:nvPr>
        </p:nvSpPr>
        <p:spPr>
          <a:xfrm>
            <a:off x="1553863" y="2726550"/>
            <a:ext cx="2647200" cy="134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b="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04" name="Google Shape;704;p101"/>
          <p:cNvSpPr txBox="1"/>
          <p:nvPr>
            <p:ph idx="3" type="subTitle"/>
          </p:nvPr>
        </p:nvSpPr>
        <p:spPr>
          <a:xfrm>
            <a:off x="1553863"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05" name="Google Shape;705;p101"/>
          <p:cNvSpPr txBox="1"/>
          <p:nvPr>
            <p:ph idx="4" type="subTitle"/>
          </p:nvPr>
        </p:nvSpPr>
        <p:spPr>
          <a:xfrm>
            <a:off x="4942937" y="2062750"/>
            <a:ext cx="2647200" cy="5727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Bebas Neue"/>
              <a:buNone/>
              <a:defRPr b="1" sz="1800">
                <a:solidFill>
                  <a:schemeClr val="dk1"/>
                </a:solidFill>
                <a:latin typeface="Manrope"/>
                <a:ea typeface="Manrope"/>
                <a:cs typeface="Manrope"/>
                <a:sym typeface="Manrope"/>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706" name="Google Shape;706;p10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07" name="Google Shape;707;p101"/>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gradFill>
          <a:gsLst>
            <a:gs pos="0">
              <a:schemeClr val="lt1"/>
            </a:gs>
            <a:gs pos="100000">
              <a:schemeClr val="dk2"/>
            </a:gs>
          </a:gsLst>
          <a:path path="circle">
            <a:fillToRect b="100%" l="100%" r="0%" t="0%"/>
          </a:path>
          <a:tileRect b="0%" l="0%" r="-100%" t="-100%"/>
        </a:gradFill>
      </p:bgPr>
    </p:bg>
    <p:spTree>
      <p:nvGrpSpPr>
        <p:cNvPr id="708" name="Shape 708"/>
        <p:cNvGrpSpPr/>
        <p:nvPr/>
      </p:nvGrpSpPr>
      <p:grpSpPr>
        <a:xfrm>
          <a:off x="0" y="0"/>
          <a:ext cx="0" cy="0"/>
          <a:chOff x="0" y="0"/>
          <a:chExt cx="0" cy="0"/>
        </a:xfrm>
      </p:grpSpPr>
      <p:pic>
        <p:nvPicPr>
          <p:cNvPr id="709" name="Google Shape;709;p102"/>
          <p:cNvPicPr preferRelativeResize="0"/>
          <p:nvPr/>
        </p:nvPicPr>
        <p:blipFill>
          <a:blip r:embed="rId2">
            <a:alphaModFix/>
          </a:blip>
          <a:stretch>
            <a:fillRect/>
          </a:stretch>
        </p:blipFill>
        <p:spPr>
          <a:xfrm flipH="1" rot="10800000">
            <a:off x="0" y="-2387"/>
            <a:ext cx="9144000" cy="5148271"/>
          </a:xfrm>
          <a:prstGeom prst="rect">
            <a:avLst/>
          </a:prstGeom>
          <a:noFill/>
          <a:ln>
            <a:noFill/>
          </a:ln>
        </p:spPr>
      </p:pic>
      <p:sp>
        <p:nvSpPr>
          <p:cNvPr id="710" name="Google Shape;710;p10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11" name="Google Shape;711;p10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12" name="Google Shape;712;p102"/>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lt1"/>
            </a:gs>
            <a:gs pos="100000">
              <a:schemeClr val="dk2"/>
            </a:gs>
          </a:gsLst>
          <a:path path="circle">
            <a:fillToRect b="0%" l="0%" r="100%" t="100%"/>
          </a:path>
          <a:tileRect b="-100%" l="-100%" r="0%" t="0%"/>
        </a:gradFill>
      </p:bgPr>
    </p:bg>
    <p:spTree>
      <p:nvGrpSpPr>
        <p:cNvPr id="713" name="Shape 713"/>
        <p:cNvGrpSpPr/>
        <p:nvPr/>
      </p:nvGrpSpPr>
      <p:grpSpPr>
        <a:xfrm>
          <a:off x="0" y="0"/>
          <a:ext cx="0" cy="0"/>
          <a:chOff x="0" y="0"/>
          <a:chExt cx="0" cy="0"/>
        </a:xfrm>
      </p:grpSpPr>
      <p:pic>
        <p:nvPicPr>
          <p:cNvPr id="714" name="Google Shape;714;p103"/>
          <p:cNvPicPr preferRelativeResize="0"/>
          <p:nvPr/>
        </p:nvPicPr>
        <p:blipFill>
          <a:blip r:embed="rId2">
            <a:alphaModFix/>
          </a:blip>
          <a:stretch>
            <a:fillRect/>
          </a:stretch>
        </p:blipFill>
        <p:spPr>
          <a:xfrm>
            <a:off x="1850" y="-50"/>
            <a:ext cx="9140300" cy="5143501"/>
          </a:xfrm>
          <a:prstGeom prst="rect">
            <a:avLst/>
          </a:prstGeom>
          <a:noFill/>
          <a:ln>
            <a:noFill/>
          </a:ln>
        </p:spPr>
      </p:pic>
      <p:sp>
        <p:nvSpPr>
          <p:cNvPr id="715" name="Google Shape;715;p103"/>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16" name="Google Shape;716;p103"/>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Font typeface="Nunito Light"/>
              <a:buChar char="●"/>
              <a:defRPr/>
            </a:lvl1pPr>
            <a:lvl2pPr lvl="1" algn="ctr">
              <a:lnSpc>
                <a:spcPct val="100000"/>
              </a:lnSpc>
              <a:spcBef>
                <a:spcPts val="0"/>
              </a:spcBef>
              <a:spcAft>
                <a:spcPts val="0"/>
              </a:spcAft>
              <a:buClr>
                <a:srgbClr val="E76A28"/>
              </a:buClr>
              <a:buSzPts val="1200"/>
              <a:buFont typeface="Nunito Light"/>
              <a:buChar char="○"/>
              <a:defRPr/>
            </a:lvl2pPr>
            <a:lvl3pPr lvl="2" algn="ctr">
              <a:lnSpc>
                <a:spcPct val="100000"/>
              </a:lnSpc>
              <a:spcBef>
                <a:spcPts val="0"/>
              </a:spcBef>
              <a:spcAft>
                <a:spcPts val="0"/>
              </a:spcAft>
              <a:buClr>
                <a:srgbClr val="E76A28"/>
              </a:buClr>
              <a:buSzPts val="1200"/>
              <a:buFont typeface="Nunito Light"/>
              <a:buChar char="■"/>
              <a:defRPr/>
            </a:lvl3pPr>
            <a:lvl4pPr lvl="3" algn="ctr">
              <a:lnSpc>
                <a:spcPct val="100000"/>
              </a:lnSpc>
              <a:spcBef>
                <a:spcPts val="0"/>
              </a:spcBef>
              <a:spcAft>
                <a:spcPts val="0"/>
              </a:spcAft>
              <a:buClr>
                <a:srgbClr val="E76A28"/>
              </a:buClr>
              <a:buSzPts val="12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200"/>
              <a:buFont typeface="Nunito Light"/>
              <a:buChar char="●"/>
              <a:defRPr/>
            </a:lvl7pPr>
            <a:lvl8pPr lvl="7" algn="ctr">
              <a:lnSpc>
                <a:spcPct val="100000"/>
              </a:lnSpc>
              <a:spcBef>
                <a:spcPts val="0"/>
              </a:spcBef>
              <a:spcAft>
                <a:spcPts val="0"/>
              </a:spcAft>
              <a:buClr>
                <a:srgbClr val="999999"/>
              </a:buClr>
              <a:buSzPts val="12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p:txBody>
      </p:sp>
      <p:sp>
        <p:nvSpPr>
          <p:cNvPr id="717" name="Google Shape;717;p103"/>
          <p:cNvSpPr/>
          <p:nvPr>
            <p:ph idx="2" type="pic"/>
          </p:nvPr>
        </p:nvSpPr>
        <p:spPr>
          <a:xfrm>
            <a:off x="5643775" y="1112375"/>
            <a:ext cx="2539200" cy="2918700"/>
          </a:xfrm>
          <a:prstGeom prst="snip2DiagRect">
            <a:avLst>
              <a:gd fmla="val 0" name="adj1"/>
              <a:gd fmla="val 16667" name="adj2"/>
            </a:avLst>
          </a:prstGeom>
          <a:noFill/>
          <a:ln cap="flat" cmpd="sng" w="38100">
            <a:solidFill>
              <a:schemeClr val="lt2"/>
            </a:solidFill>
            <a:prstDash val="solid"/>
            <a:round/>
            <a:headEnd len="sm" w="sm" type="none"/>
            <a:tailEnd len="sm" w="sm" type="none"/>
          </a:ln>
        </p:spPr>
      </p:sp>
      <p:sp>
        <p:nvSpPr>
          <p:cNvPr id="718" name="Google Shape;718;p10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19" name="Google Shape;719;p103"/>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20" name="Shape 720"/>
        <p:cNvGrpSpPr/>
        <p:nvPr/>
      </p:nvGrpSpPr>
      <p:grpSpPr>
        <a:xfrm>
          <a:off x="0" y="0"/>
          <a:ext cx="0" cy="0"/>
          <a:chOff x="0" y="0"/>
          <a:chExt cx="0" cy="0"/>
        </a:xfrm>
      </p:grpSpPr>
      <p:sp>
        <p:nvSpPr>
          <p:cNvPr id="721" name="Google Shape;721;p104"/>
          <p:cNvSpPr txBox="1"/>
          <p:nvPr>
            <p:ph type="title"/>
          </p:nvPr>
        </p:nvSpPr>
        <p:spPr>
          <a:xfrm>
            <a:off x="2317950" y="1307100"/>
            <a:ext cx="4508100" cy="2529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22" name="Google Shape;722;p10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
        <p:nvSpPr>
          <p:cNvPr id="723" name="Google Shape;723;p104"/>
          <p:cNvSpPr txBox="1"/>
          <p:nvPr/>
        </p:nvSpPr>
        <p:spPr>
          <a:xfrm>
            <a:off x="0" y="4835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CCCCCC"/>
                </a:solidFill>
                <a:latin typeface="Lato"/>
                <a:ea typeface="Lato"/>
                <a:cs typeface="Lato"/>
                <a:sym typeface="Lato"/>
              </a:rPr>
              <a:t>TreeTop Security - CAT - v2025.09</a:t>
            </a:r>
            <a:endParaRPr>
              <a:solidFill>
                <a:srgbClr val="CCCCCC"/>
              </a:solidFill>
            </a:endParaRPr>
          </a:p>
          <a:p>
            <a:pPr indent="0" lvl="0" marL="0" rtl="0" algn="l">
              <a:spcBef>
                <a:spcPts val="0"/>
              </a:spcBef>
              <a:spcAft>
                <a:spcPts val="0"/>
              </a:spcAft>
              <a:buNone/>
            </a:pPr>
            <a:r>
              <a:t/>
            </a:r>
            <a:endParaRPr sz="800">
              <a:solidFill>
                <a:srgbClr val="CCCCCC"/>
              </a:solidFill>
              <a:latin typeface="Lato"/>
              <a:ea typeface="Lato"/>
              <a:cs typeface="Lato"/>
              <a:sym typeface="Lato"/>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6.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3.xml"/><Relationship Id="rId11" Type="http://schemas.openxmlformats.org/officeDocument/2006/relationships/slideLayout" Target="../slideLayouts/slideLayout34.xml"/><Relationship Id="rId22" Type="http://schemas.openxmlformats.org/officeDocument/2006/relationships/slideLayout" Target="../slideLayouts/slideLayout45.xml"/><Relationship Id="rId10" Type="http://schemas.openxmlformats.org/officeDocument/2006/relationships/slideLayout" Target="../slideLayouts/slideLayout33.xml"/><Relationship Id="rId21" Type="http://schemas.openxmlformats.org/officeDocument/2006/relationships/slideLayout" Target="../slideLayouts/slideLayout44.xml"/><Relationship Id="rId13" Type="http://schemas.openxmlformats.org/officeDocument/2006/relationships/slideLayout" Target="../slideLayouts/slideLayout36.xml"/><Relationship Id="rId24" Type="http://schemas.openxmlformats.org/officeDocument/2006/relationships/theme" Target="../theme/theme2.xml"/><Relationship Id="rId12" Type="http://schemas.openxmlformats.org/officeDocument/2006/relationships/slideLayout" Target="../slideLayouts/slideLayout35.xml"/><Relationship Id="rId23" Type="http://schemas.openxmlformats.org/officeDocument/2006/relationships/slideLayout" Target="../slideLayouts/slideLayout46.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7" Type="http://schemas.openxmlformats.org/officeDocument/2006/relationships/slideLayout" Target="../slideLayouts/slideLayout40.xml"/><Relationship Id="rId16" Type="http://schemas.openxmlformats.org/officeDocument/2006/relationships/slideLayout" Target="../slideLayouts/slideLayout39.xml"/><Relationship Id="rId5" Type="http://schemas.openxmlformats.org/officeDocument/2006/relationships/slideLayout" Target="../slideLayouts/slideLayout28.xml"/><Relationship Id="rId19" Type="http://schemas.openxmlformats.org/officeDocument/2006/relationships/slideLayout" Target="../slideLayouts/slideLayout42.xml"/><Relationship Id="rId6" Type="http://schemas.openxmlformats.org/officeDocument/2006/relationships/slideLayout" Target="../slideLayouts/slideLayout29.xml"/><Relationship Id="rId18" Type="http://schemas.openxmlformats.org/officeDocument/2006/relationships/slideLayout" Target="../slideLayouts/slideLayout41.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6.xml"/><Relationship Id="rId11" Type="http://schemas.openxmlformats.org/officeDocument/2006/relationships/slideLayout" Target="../slideLayouts/slideLayout57.xml"/><Relationship Id="rId22" Type="http://schemas.openxmlformats.org/officeDocument/2006/relationships/slideLayout" Target="../slideLayouts/slideLayout68.xml"/><Relationship Id="rId10" Type="http://schemas.openxmlformats.org/officeDocument/2006/relationships/slideLayout" Target="../slideLayouts/slideLayout56.xml"/><Relationship Id="rId21" Type="http://schemas.openxmlformats.org/officeDocument/2006/relationships/slideLayout" Target="../slideLayouts/slideLayout67.xml"/><Relationship Id="rId13" Type="http://schemas.openxmlformats.org/officeDocument/2006/relationships/slideLayout" Target="../slideLayouts/slideLayout59.xml"/><Relationship Id="rId24" Type="http://schemas.openxmlformats.org/officeDocument/2006/relationships/theme" Target="../theme/theme5.xml"/><Relationship Id="rId12" Type="http://schemas.openxmlformats.org/officeDocument/2006/relationships/slideLayout" Target="../slideLayouts/slideLayout58.xml"/><Relationship Id="rId23" Type="http://schemas.openxmlformats.org/officeDocument/2006/relationships/slideLayout" Target="../slideLayouts/slideLayout69.xml"/><Relationship Id="rId1" Type="http://schemas.openxmlformats.org/officeDocument/2006/relationships/slideLayout" Target="../slideLayouts/slideLayout47.xml"/><Relationship Id="rId2" Type="http://schemas.openxmlformats.org/officeDocument/2006/relationships/slideLayout" Target="../slideLayouts/slideLayout48.xml"/><Relationship Id="rId3" Type="http://schemas.openxmlformats.org/officeDocument/2006/relationships/slideLayout" Target="../slideLayouts/slideLayout49.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5" Type="http://schemas.openxmlformats.org/officeDocument/2006/relationships/slideLayout" Target="../slideLayouts/slideLayout61.xml"/><Relationship Id="rId14" Type="http://schemas.openxmlformats.org/officeDocument/2006/relationships/slideLayout" Target="../slideLayouts/slideLayout60.xml"/><Relationship Id="rId17" Type="http://schemas.openxmlformats.org/officeDocument/2006/relationships/slideLayout" Target="../slideLayouts/slideLayout63.xml"/><Relationship Id="rId16" Type="http://schemas.openxmlformats.org/officeDocument/2006/relationships/slideLayout" Target="../slideLayouts/slideLayout62.xml"/><Relationship Id="rId5" Type="http://schemas.openxmlformats.org/officeDocument/2006/relationships/slideLayout" Target="../slideLayouts/slideLayout51.xml"/><Relationship Id="rId19" Type="http://schemas.openxmlformats.org/officeDocument/2006/relationships/slideLayout" Target="../slideLayouts/slideLayout65.xml"/><Relationship Id="rId6" Type="http://schemas.openxmlformats.org/officeDocument/2006/relationships/slideLayout" Target="../slideLayouts/slideLayout52.xml"/><Relationship Id="rId18" Type="http://schemas.openxmlformats.org/officeDocument/2006/relationships/slideLayout" Target="../slideLayouts/slideLayout64.xml"/><Relationship Id="rId7" Type="http://schemas.openxmlformats.org/officeDocument/2006/relationships/slideLayout" Target="../slideLayouts/slideLayout53.xml"/><Relationship Id="rId8"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9.xml"/><Relationship Id="rId11" Type="http://schemas.openxmlformats.org/officeDocument/2006/relationships/slideLayout" Target="../slideLayouts/slideLayout80.xml"/><Relationship Id="rId22" Type="http://schemas.openxmlformats.org/officeDocument/2006/relationships/slideLayout" Target="../slideLayouts/slideLayout91.xml"/><Relationship Id="rId10" Type="http://schemas.openxmlformats.org/officeDocument/2006/relationships/slideLayout" Target="../slideLayouts/slideLayout79.xml"/><Relationship Id="rId21" Type="http://schemas.openxmlformats.org/officeDocument/2006/relationships/slideLayout" Target="../slideLayouts/slideLayout90.xml"/><Relationship Id="rId13" Type="http://schemas.openxmlformats.org/officeDocument/2006/relationships/slideLayout" Target="../slideLayouts/slideLayout82.xml"/><Relationship Id="rId24" Type="http://schemas.openxmlformats.org/officeDocument/2006/relationships/theme" Target="../theme/theme7.xml"/><Relationship Id="rId12" Type="http://schemas.openxmlformats.org/officeDocument/2006/relationships/slideLayout" Target="../slideLayouts/slideLayout81.xml"/><Relationship Id="rId23" Type="http://schemas.openxmlformats.org/officeDocument/2006/relationships/slideLayout" Target="../slideLayouts/slideLayout92.xml"/><Relationship Id="rId1" Type="http://schemas.openxmlformats.org/officeDocument/2006/relationships/slideLayout" Target="../slideLayouts/slideLayout70.xml"/><Relationship Id="rId2" Type="http://schemas.openxmlformats.org/officeDocument/2006/relationships/slideLayout" Target="../slideLayouts/slideLayout71.xml"/><Relationship Id="rId3" Type="http://schemas.openxmlformats.org/officeDocument/2006/relationships/slideLayout" Target="../slideLayouts/slideLayout72.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5" Type="http://schemas.openxmlformats.org/officeDocument/2006/relationships/slideLayout" Target="../slideLayouts/slideLayout84.xml"/><Relationship Id="rId14" Type="http://schemas.openxmlformats.org/officeDocument/2006/relationships/slideLayout" Target="../slideLayouts/slideLayout83.xml"/><Relationship Id="rId17" Type="http://schemas.openxmlformats.org/officeDocument/2006/relationships/slideLayout" Target="../slideLayouts/slideLayout86.xml"/><Relationship Id="rId16" Type="http://schemas.openxmlformats.org/officeDocument/2006/relationships/slideLayout" Target="../slideLayouts/slideLayout85.xml"/><Relationship Id="rId5" Type="http://schemas.openxmlformats.org/officeDocument/2006/relationships/slideLayout" Target="../slideLayouts/slideLayout74.xml"/><Relationship Id="rId19" Type="http://schemas.openxmlformats.org/officeDocument/2006/relationships/slideLayout" Target="../slideLayouts/slideLayout88.xml"/><Relationship Id="rId6" Type="http://schemas.openxmlformats.org/officeDocument/2006/relationships/slideLayout" Target="../slideLayouts/slideLayout75.xml"/><Relationship Id="rId18" Type="http://schemas.openxmlformats.org/officeDocument/2006/relationships/slideLayout" Target="../slideLayouts/slideLayout87.xml"/><Relationship Id="rId7" Type="http://schemas.openxmlformats.org/officeDocument/2006/relationships/slideLayout" Target="../slideLayouts/slideLayout76.xml"/><Relationship Id="rId8"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11" Type="http://schemas.openxmlformats.org/officeDocument/2006/relationships/slideLayout" Target="../slideLayouts/slideLayout103.xml"/><Relationship Id="rId22" Type="http://schemas.openxmlformats.org/officeDocument/2006/relationships/slideLayout" Target="../slideLayouts/slideLayout114.xml"/><Relationship Id="rId10" Type="http://schemas.openxmlformats.org/officeDocument/2006/relationships/slideLayout" Target="../slideLayouts/slideLayout102.xml"/><Relationship Id="rId21" Type="http://schemas.openxmlformats.org/officeDocument/2006/relationships/slideLayout" Target="../slideLayouts/slideLayout113.xml"/><Relationship Id="rId13" Type="http://schemas.openxmlformats.org/officeDocument/2006/relationships/slideLayout" Target="../slideLayouts/slideLayout105.xml"/><Relationship Id="rId24" Type="http://schemas.openxmlformats.org/officeDocument/2006/relationships/theme" Target="../theme/theme3.xml"/><Relationship Id="rId12" Type="http://schemas.openxmlformats.org/officeDocument/2006/relationships/slideLayout" Target="../slideLayouts/slideLayout104.xml"/><Relationship Id="rId23" Type="http://schemas.openxmlformats.org/officeDocument/2006/relationships/slideLayout" Target="../slideLayouts/slideLayout115.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5" Type="http://schemas.openxmlformats.org/officeDocument/2006/relationships/slideLayout" Target="../slideLayouts/slideLayout97.xml"/><Relationship Id="rId19" Type="http://schemas.openxmlformats.org/officeDocument/2006/relationships/slideLayout" Target="../slideLayouts/slideLayout111.xml"/><Relationship Id="rId6" Type="http://schemas.openxmlformats.org/officeDocument/2006/relationships/slideLayout" Target="../slideLayouts/slideLayout98.xml"/><Relationship Id="rId18" Type="http://schemas.openxmlformats.org/officeDocument/2006/relationships/slideLayout" Target="../slideLayouts/slideLayout110.xml"/><Relationship Id="rId7" Type="http://schemas.openxmlformats.org/officeDocument/2006/relationships/slideLayout" Target="../slideLayouts/slideLayout99.xml"/><Relationship Id="rId8" Type="http://schemas.openxmlformats.org/officeDocument/2006/relationships/slideLayout" Target="../slideLayouts/slideLayout100.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35.xml"/><Relationship Id="rId11" Type="http://schemas.openxmlformats.org/officeDocument/2006/relationships/slideLayout" Target="../slideLayouts/slideLayout126.xml"/><Relationship Id="rId22" Type="http://schemas.openxmlformats.org/officeDocument/2006/relationships/slideLayout" Target="../slideLayouts/slideLayout137.xml"/><Relationship Id="rId10" Type="http://schemas.openxmlformats.org/officeDocument/2006/relationships/slideLayout" Target="../slideLayouts/slideLayout125.xml"/><Relationship Id="rId21" Type="http://schemas.openxmlformats.org/officeDocument/2006/relationships/slideLayout" Target="../slideLayouts/slideLayout136.xml"/><Relationship Id="rId13" Type="http://schemas.openxmlformats.org/officeDocument/2006/relationships/slideLayout" Target="../slideLayouts/slideLayout128.xml"/><Relationship Id="rId24" Type="http://schemas.openxmlformats.org/officeDocument/2006/relationships/theme" Target="../theme/theme1.xml"/><Relationship Id="rId12" Type="http://schemas.openxmlformats.org/officeDocument/2006/relationships/slideLayout" Target="../slideLayouts/slideLayout127.xml"/><Relationship Id="rId23" Type="http://schemas.openxmlformats.org/officeDocument/2006/relationships/slideLayout" Target="../slideLayouts/slideLayout138.xml"/><Relationship Id="rId1" Type="http://schemas.openxmlformats.org/officeDocument/2006/relationships/slideLayout" Target="../slideLayouts/slideLayout116.xml"/><Relationship Id="rId2" Type="http://schemas.openxmlformats.org/officeDocument/2006/relationships/slideLayout" Target="../slideLayouts/slideLayout117.xml"/><Relationship Id="rId3" Type="http://schemas.openxmlformats.org/officeDocument/2006/relationships/slideLayout" Target="../slideLayouts/slideLayout118.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5" Type="http://schemas.openxmlformats.org/officeDocument/2006/relationships/slideLayout" Target="../slideLayouts/slideLayout130.xml"/><Relationship Id="rId14" Type="http://schemas.openxmlformats.org/officeDocument/2006/relationships/slideLayout" Target="../slideLayouts/slideLayout129.xml"/><Relationship Id="rId17" Type="http://schemas.openxmlformats.org/officeDocument/2006/relationships/slideLayout" Target="../slideLayouts/slideLayout132.xml"/><Relationship Id="rId16" Type="http://schemas.openxmlformats.org/officeDocument/2006/relationships/slideLayout" Target="../slideLayouts/slideLayout131.xml"/><Relationship Id="rId5" Type="http://schemas.openxmlformats.org/officeDocument/2006/relationships/slideLayout" Target="../slideLayouts/slideLayout120.xml"/><Relationship Id="rId19" Type="http://schemas.openxmlformats.org/officeDocument/2006/relationships/slideLayout" Target="../slideLayouts/slideLayout134.xml"/><Relationship Id="rId6" Type="http://schemas.openxmlformats.org/officeDocument/2006/relationships/slideLayout" Target="../slideLayouts/slideLayout121.xml"/><Relationship Id="rId18" Type="http://schemas.openxmlformats.org/officeDocument/2006/relationships/slideLayout" Target="../slideLayouts/slideLayout133.xml"/><Relationship Id="rId7" Type="http://schemas.openxmlformats.org/officeDocument/2006/relationships/slideLayout" Target="../slideLayouts/slideLayout122.xml"/><Relationship Id="rId8" Type="http://schemas.openxmlformats.org/officeDocument/2006/relationships/slideLayout" Target="../slideLayouts/slideLayout1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legreya Sans"/>
                <a:ea typeface="Alegreya Sans"/>
                <a:cs typeface="Alegreya Sans"/>
                <a:sym typeface="Alegreya Sans"/>
              </a:defRPr>
            </a:lvl1pPr>
            <a:lvl2pPr lvl="1" algn="r">
              <a:buNone/>
              <a:defRPr sz="1300">
                <a:solidFill>
                  <a:schemeClr val="dk1"/>
                </a:solidFill>
                <a:latin typeface="Alegreya Sans"/>
                <a:ea typeface="Alegreya Sans"/>
                <a:cs typeface="Alegreya Sans"/>
                <a:sym typeface="Alegreya Sans"/>
              </a:defRPr>
            </a:lvl2pPr>
            <a:lvl3pPr lvl="2" algn="r">
              <a:buNone/>
              <a:defRPr sz="1300">
                <a:solidFill>
                  <a:schemeClr val="dk1"/>
                </a:solidFill>
                <a:latin typeface="Alegreya Sans"/>
                <a:ea typeface="Alegreya Sans"/>
                <a:cs typeface="Alegreya Sans"/>
                <a:sym typeface="Alegreya Sans"/>
              </a:defRPr>
            </a:lvl3pPr>
            <a:lvl4pPr lvl="3" algn="r">
              <a:buNone/>
              <a:defRPr sz="1300">
                <a:solidFill>
                  <a:schemeClr val="dk1"/>
                </a:solidFill>
                <a:latin typeface="Alegreya Sans"/>
                <a:ea typeface="Alegreya Sans"/>
                <a:cs typeface="Alegreya Sans"/>
                <a:sym typeface="Alegreya Sans"/>
              </a:defRPr>
            </a:lvl4pPr>
            <a:lvl5pPr lvl="4" algn="r">
              <a:buNone/>
              <a:defRPr sz="1300">
                <a:solidFill>
                  <a:schemeClr val="dk1"/>
                </a:solidFill>
                <a:latin typeface="Alegreya Sans"/>
                <a:ea typeface="Alegreya Sans"/>
                <a:cs typeface="Alegreya Sans"/>
                <a:sym typeface="Alegreya Sans"/>
              </a:defRPr>
            </a:lvl5pPr>
            <a:lvl6pPr lvl="5" algn="r">
              <a:buNone/>
              <a:defRPr sz="1300">
                <a:solidFill>
                  <a:schemeClr val="dk1"/>
                </a:solidFill>
                <a:latin typeface="Alegreya Sans"/>
                <a:ea typeface="Alegreya Sans"/>
                <a:cs typeface="Alegreya Sans"/>
                <a:sym typeface="Alegreya Sans"/>
              </a:defRPr>
            </a:lvl6pPr>
            <a:lvl7pPr lvl="6" algn="r">
              <a:buNone/>
              <a:defRPr sz="1300">
                <a:solidFill>
                  <a:schemeClr val="dk1"/>
                </a:solidFill>
                <a:latin typeface="Alegreya Sans"/>
                <a:ea typeface="Alegreya Sans"/>
                <a:cs typeface="Alegreya Sans"/>
                <a:sym typeface="Alegreya Sans"/>
              </a:defRPr>
            </a:lvl7pPr>
            <a:lvl8pPr lvl="7" algn="r">
              <a:buNone/>
              <a:defRPr sz="1300">
                <a:solidFill>
                  <a:schemeClr val="dk1"/>
                </a:solidFill>
                <a:latin typeface="Alegreya Sans"/>
                <a:ea typeface="Alegreya Sans"/>
                <a:cs typeface="Alegreya Sans"/>
                <a:sym typeface="Alegreya Sans"/>
              </a:defRPr>
            </a:lvl8pPr>
            <a:lvl9pPr lvl="8"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73" name="Shape 173"/>
        <p:cNvGrpSpPr/>
        <p:nvPr/>
      </p:nvGrpSpPr>
      <p:grpSpPr>
        <a:xfrm>
          <a:off x="0" y="0"/>
          <a:ext cx="0" cy="0"/>
          <a:chOff x="0" y="0"/>
          <a:chExt cx="0" cy="0"/>
        </a:xfrm>
      </p:grpSpPr>
      <p:sp>
        <p:nvSpPr>
          <p:cNvPr id="174" name="Google Shape;174;p25"/>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rt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175" name="Google Shape;175;p25"/>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rtl="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176" name="Google Shape;176;p2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rtl="0" algn="r">
              <a:buNone/>
              <a:defRPr sz="1300">
                <a:solidFill>
                  <a:schemeClr val="dk1"/>
                </a:solidFill>
                <a:latin typeface="Alegreya Sans"/>
                <a:ea typeface="Alegreya Sans"/>
                <a:cs typeface="Alegreya Sans"/>
                <a:sym typeface="Alegreya Sans"/>
              </a:defRPr>
            </a:lvl1pPr>
            <a:lvl2pPr lvl="1" rtl="0" algn="r">
              <a:buNone/>
              <a:defRPr sz="1300">
                <a:solidFill>
                  <a:schemeClr val="dk1"/>
                </a:solidFill>
                <a:latin typeface="Alegreya Sans"/>
                <a:ea typeface="Alegreya Sans"/>
                <a:cs typeface="Alegreya Sans"/>
                <a:sym typeface="Alegreya Sans"/>
              </a:defRPr>
            </a:lvl2pPr>
            <a:lvl3pPr lvl="2" rtl="0" algn="r">
              <a:buNone/>
              <a:defRPr sz="1300">
                <a:solidFill>
                  <a:schemeClr val="dk1"/>
                </a:solidFill>
                <a:latin typeface="Alegreya Sans"/>
                <a:ea typeface="Alegreya Sans"/>
                <a:cs typeface="Alegreya Sans"/>
                <a:sym typeface="Alegreya Sans"/>
              </a:defRPr>
            </a:lvl3pPr>
            <a:lvl4pPr lvl="3" rtl="0" algn="r">
              <a:buNone/>
              <a:defRPr sz="1300">
                <a:solidFill>
                  <a:schemeClr val="dk1"/>
                </a:solidFill>
                <a:latin typeface="Alegreya Sans"/>
                <a:ea typeface="Alegreya Sans"/>
                <a:cs typeface="Alegreya Sans"/>
                <a:sym typeface="Alegreya Sans"/>
              </a:defRPr>
            </a:lvl4pPr>
            <a:lvl5pPr lvl="4" rtl="0" algn="r">
              <a:buNone/>
              <a:defRPr sz="1300">
                <a:solidFill>
                  <a:schemeClr val="dk1"/>
                </a:solidFill>
                <a:latin typeface="Alegreya Sans"/>
                <a:ea typeface="Alegreya Sans"/>
                <a:cs typeface="Alegreya Sans"/>
                <a:sym typeface="Alegreya Sans"/>
              </a:defRPr>
            </a:lvl5pPr>
            <a:lvl6pPr lvl="5" rtl="0" algn="r">
              <a:buNone/>
              <a:defRPr sz="1300">
                <a:solidFill>
                  <a:schemeClr val="dk1"/>
                </a:solidFill>
                <a:latin typeface="Alegreya Sans"/>
                <a:ea typeface="Alegreya Sans"/>
                <a:cs typeface="Alegreya Sans"/>
                <a:sym typeface="Alegreya Sans"/>
              </a:defRPr>
            </a:lvl6pPr>
            <a:lvl7pPr lvl="6" rtl="0" algn="r">
              <a:buNone/>
              <a:defRPr sz="1300">
                <a:solidFill>
                  <a:schemeClr val="dk1"/>
                </a:solidFill>
                <a:latin typeface="Alegreya Sans"/>
                <a:ea typeface="Alegreya Sans"/>
                <a:cs typeface="Alegreya Sans"/>
                <a:sym typeface="Alegreya Sans"/>
              </a:defRPr>
            </a:lvl7pPr>
            <a:lvl8pPr lvl="7" rtl="0" algn="r">
              <a:buNone/>
              <a:defRPr sz="1300">
                <a:solidFill>
                  <a:schemeClr val="dk1"/>
                </a:solidFill>
                <a:latin typeface="Alegreya Sans"/>
                <a:ea typeface="Alegreya Sans"/>
                <a:cs typeface="Alegreya Sans"/>
                <a:sym typeface="Alegreya Sans"/>
              </a:defRPr>
            </a:lvl8pPr>
            <a:lvl9pPr lvl="8" rtl="0"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41" name="Shape 341"/>
        <p:cNvGrpSpPr/>
        <p:nvPr/>
      </p:nvGrpSpPr>
      <p:grpSpPr>
        <a:xfrm>
          <a:off x="0" y="0"/>
          <a:ext cx="0" cy="0"/>
          <a:chOff x="0" y="0"/>
          <a:chExt cx="0" cy="0"/>
        </a:xfrm>
      </p:grpSpPr>
      <p:sp>
        <p:nvSpPr>
          <p:cNvPr id="342" name="Google Shape;342;p49"/>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343" name="Google Shape;343;p49"/>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344" name="Google Shape;344;p4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legreya Sans"/>
                <a:ea typeface="Alegreya Sans"/>
                <a:cs typeface="Alegreya Sans"/>
                <a:sym typeface="Alegreya Sans"/>
              </a:defRPr>
            </a:lvl1pPr>
            <a:lvl2pPr lvl="1" algn="r">
              <a:buNone/>
              <a:defRPr sz="1300">
                <a:solidFill>
                  <a:schemeClr val="dk1"/>
                </a:solidFill>
                <a:latin typeface="Alegreya Sans"/>
                <a:ea typeface="Alegreya Sans"/>
                <a:cs typeface="Alegreya Sans"/>
                <a:sym typeface="Alegreya Sans"/>
              </a:defRPr>
            </a:lvl2pPr>
            <a:lvl3pPr lvl="2" algn="r">
              <a:buNone/>
              <a:defRPr sz="1300">
                <a:solidFill>
                  <a:schemeClr val="dk1"/>
                </a:solidFill>
                <a:latin typeface="Alegreya Sans"/>
                <a:ea typeface="Alegreya Sans"/>
                <a:cs typeface="Alegreya Sans"/>
                <a:sym typeface="Alegreya Sans"/>
              </a:defRPr>
            </a:lvl3pPr>
            <a:lvl4pPr lvl="3" algn="r">
              <a:buNone/>
              <a:defRPr sz="1300">
                <a:solidFill>
                  <a:schemeClr val="dk1"/>
                </a:solidFill>
                <a:latin typeface="Alegreya Sans"/>
                <a:ea typeface="Alegreya Sans"/>
                <a:cs typeface="Alegreya Sans"/>
                <a:sym typeface="Alegreya Sans"/>
              </a:defRPr>
            </a:lvl4pPr>
            <a:lvl5pPr lvl="4" algn="r">
              <a:buNone/>
              <a:defRPr sz="1300">
                <a:solidFill>
                  <a:schemeClr val="dk1"/>
                </a:solidFill>
                <a:latin typeface="Alegreya Sans"/>
                <a:ea typeface="Alegreya Sans"/>
                <a:cs typeface="Alegreya Sans"/>
                <a:sym typeface="Alegreya Sans"/>
              </a:defRPr>
            </a:lvl5pPr>
            <a:lvl6pPr lvl="5" algn="r">
              <a:buNone/>
              <a:defRPr sz="1300">
                <a:solidFill>
                  <a:schemeClr val="dk1"/>
                </a:solidFill>
                <a:latin typeface="Alegreya Sans"/>
                <a:ea typeface="Alegreya Sans"/>
                <a:cs typeface="Alegreya Sans"/>
                <a:sym typeface="Alegreya Sans"/>
              </a:defRPr>
            </a:lvl6pPr>
            <a:lvl7pPr lvl="6" algn="r">
              <a:buNone/>
              <a:defRPr sz="1300">
                <a:solidFill>
                  <a:schemeClr val="dk1"/>
                </a:solidFill>
                <a:latin typeface="Alegreya Sans"/>
                <a:ea typeface="Alegreya Sans"/>
                <a:cs typeface="Alegreya Sans"/>
                <a:sym typeface="Alegreya Sans"/>
              </a:defRPr>
            </a:lvl7pPr>
            <a:lvl8pPr lvl="7" algn="r">
              <a:buNone/>
              <a:defRPr sz="1300">
                <a:solidFill>
                  <a:schemeClr val="dk1"/>
                </a:solidFill>
                <a:latin typeface="Alegreya Sans"/>
                <a:ea typeface="Alegreya Sans"/>
                <a:cs typeface="Alegreya Sans"/>
                <a:sym typeface="Alegreya Sans"/>
              </a:defRPr>
            </a:lvl8pPr>
            <a:lvl9pPr lvl="8"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9" name="Shape 509"/>
        <p:cNvGrpSpPr/>
        <p:nvPr/>
      </p:nvGrpSpPr>
      <p:grpSpPr>
        <a:xfrm>
          <a:off x="0" y="0"/>
          <a:ext cx="0" cy="0"/>
          <a:chOff x="0" y="0"/>
          <a:chExt cx="0" cy="0"/>
        </a:xfrm>
      </p:grpSpPr>
      <p:sp>
        <p:nvSpPr>
          <p:cNvPr id="510" name="Google Shape;510;p73"/>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511" name="Google Shape;511;p73"/>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512" name="Google Shape;512;p7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legreya Sans"/>
                <a:ea typeface="Alegreya Sans"/>
                <a:cs typeface="Alegreya Sans"/>
                <a:sym typeface="Alegreya Sans"/>
              </a:defRPr>
            </a:lvl1pPr>
            <a:lvl2pPr lvl="1" algn="r">
              <a:buNone/>
              <a:defRPr sz="1300">
                <a:solidFill>
                  <a:schemeClr val="dk1"/>
                </a:solidFill>
                <a:latin typeface="Alegreya Sans"/>
                <a:ea typeface="Alegreya Sans"/>
                <a:cs typeface="Alegreya Sans"/>
                <a:sym typeface="Alegreya Sans"/>
              </a:defRPr>
            </a:lvl2pPr>
            <a:lvl3pPr lvl="2" algn="r">
              <a:buNone/>
              <a:defRPr sz="1300">
                <a:solidFill>
                  <a:schemeClr val="dk1"/>
                </a:solidFill>
                <a:latin typeface="Alegreya Sans"/>
                <a:ea typeface="Alegreya Sans"/>
                <a:cs typeface="Alegreya Sans"/>
                <a:sym typeface="Alegreya Sans"/>
              </a:defRPr>
            </a:lvl3pPr>
            <a:lvl4pPr lvl="3" algn="r">
              <a:buNone/>
              <a:defRPr sz="1300">
                <a:solidFill>
                  <a:schemeClr val="dk1"/>
                </a:solidFill>
                <a:latin typeface="Alegreya Sans"/>
                <a:ea typeface="Alegreya Sans"/>
                <a:cs typeface="Alegreya Sans"/>
                <a:sym typeface="Alegreya Sans"/>
              </a:defRPr>
            </a:lvl4pPr>
            <a:lvl5pPr lvl="4" algn="r">
              <a:buNone/>
              <a:defRPr sz="1300">
                <a:solidFill>
                  <a:schemeClr val="dk1"/>
                </a:solidFill>
                <a:latin typeface="Alegreya Sans"/>
                <a:ea typeface="Alegreya Sans"/>
                <a:cs typeface="Alegreya Sans"/>
                <a:sym typeface="Alegreya Sans"/>
              </a:defRPr>
            </a:lvl5pPr>
            <a:lvl6pPr lvl="5" algn="r">
              <a:buNone/>
              <a:defRPr sz="1300">
                <a:solidFill>
                  <a:schemeClr val="dk1"/>
                </a:solidFill>
                <a:latin typeface="Alegreya Sans"/>
                <a:ea typeface="Alegreya Sans"/>
                <a:cs typeface="Alegreya Sans"/>
                <a:sym typeface="Alegreya Sans"/>
              </a:defRPr>
            </a:lvl6pPr>
            <a:lvl7pPr lvl="6" algn="r">
              <a:buNone/>
              <a:defRPr sz="1300">
                <a:solidFill>
                  <a:schemeClr val="dk1"/>
                </a:solidFill>
                <a:latin typeface="Alegreya Sans"/>
                <a:ea typeface="Alegreya Sans"/>
                <a:cs typeface="Alegreya Sans"/>
                <a:sym typeface="Alegreya Sans"/>
              </a:defRPr>
            </a:lvl7pPr>
            <a:lvl8pPr lvl="7" algn="r">
              <a:buNone/>
              <a:defRPr sz="1300">
                <a:solidFill>
                  <a:schemeClr val="dk1"/>
                </a:solidFill>
                <a:latin typeface="Alegreya Sans"/>
                <a:ea typeface="Alegreya Sans"/>
                <a:cs typeface="Alegreya Sans"/>
                <a:sym typeface="Alegreya Sans"/>
              </a:defRPr>
            </a:lvl8pPr>
            <a:lvl9pPr lvl="8"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7" name="Shape 677"/>
        <p:cNvGrpSpPr/>
        <p:nvPr/>
      </p:nvGrpSpPr>
      <p:grpSpPr>
        <a:xfrm>
          <a:off x="0" y="0"/>
          <a:ext cx="0" cy="0"/>
          <a:chOff x="0" y="0"/>
          <a:chExt cx="0" cy="0"/>
        </a:xfrm>
      </p:grpSpPr>
      <p:sp>
        <p:nvSpPr>
          <p:cNvPr id="678" name="Google Shape;678;p97"/>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679" name="Google Shape;679;p97"/>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680" name="Google Shape;680;p9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legreya Sans"/>
                <a:ea typeface="Alegreya Sans"/>
                <a:cs typeface="Alegreya Sans"/>
                <a:sym typeface="Alegreya Sans"/>
              </a:defRPr>
            </a:lvl1pPr>
            <a:lvl2pPr lvl="1" algn="r">
              <a:buNone/>
              <a:defRPr sz="1300">
                <a:solidFill>
                  <a:schemeClr val="dk1"/>
                </a:solidFill>
                <a:latin typeface="Alegreya Sans"/>
                <a:ea typeface="Alegreya Sans"/>
                <a:cs typeface="Alegreya Sans"/>
                <a:sym typeface="Alegreya Sans"/>
              </a:defRPr>
            </a:lvl2pPr>
            <a:lvl3pPr lvl="2" algn="r">
              <a:buNone/>
              <a:defRPr sz="1300">
                <a:solidFill>
                  <a:schemeClr val="dk1"/>
                </a:solidFill>
                <a:latin typeface="Alegreya Sans"/>
                <a:ea typeface="Alegreya Sans"/>
                <a:cs typeface="Alegreya Sans"/>
                <a:sym typeface="Alegreya Sans"/>
              </a:defRPr>
            </a:lvl3pPr>
            <a:lvl4pPr lvl="3" algn="r">
              <a:buNone/>
              <a:defRPr sz="1300">
                <a:solidFill>
                  <a:schemeClr val="dk1"/>
                </a:solidFill>
                <a:latin typeface="Alegreya Sans"/>
                <a:ea typeface="Alegreya Sans"/>
                <a:cs typeface="Alegreya Sans"/>
                <a:sym typeface="Alegreya Sans"/>
              </a:defRPr>
            </a:lvl4pPr>
            <a:lvl5pPr lvl="4" algn="r">
              <a:buNone/>
              <a:defRPr sz="1300">
                <a:solidFill>
                  <a:schemeClr val="dk1"/>
                </a:solidFill>
                <a:latin typeface="Alegreya Sans"/>
                <a:ea typeface="Alegreya Sans"/>
                <a:cs typeface="Alegreya Sans"/>
                <a:sym typeface="Alegreya Sans"/>
              </a:defRPr>
            </a:lvl5pPr>
            <a:lvl6pPr lvl="5" algn="r">
              <a:buNone/>
              <a:defRPr sz="1300">
                <a:solidFill>
                  <a:schemeClr val="dk1"/>
                </a:solidFill>
                <a:latin typeface="Alegreya Sans"/>
                <a:ea typeface="Alegreya Sans"/>
                <a:cs typeface="Alegreya Sans"/>
                <a:sym typeface="Alegreya Sans"/>
              </a:defRPr>
            </a:lvl6pPr>
            <a:lvl7pPr lvl="6" algn="r">
              <a:buNone/>
              <a:defRPr sz="1300">
                <a:solidFill>
                  <a:schemeClr val="dk1"/>
                </a:solidFill>
                <a:latin typeface="Alegreya Sans"/>
                <a:ea typeface="Alegreya Sans"/>
                <a:cs typeface="Alegreya Sans"/>
                <a:sym typeface="Alegreya Sans"/>
              </a:defRPr>
            </a:lvl7pPr>
            <a:lvl8pPr lvl="7" algn="r">
              <a:buNone/>
              <a:defRPr sz="1300">
                <a:solidFill>
                  <a:schemeClr val="dk1"/>
                </a:solidFill>
                <a:latin typeface="Alegreya Sans"/>
                <a:ea typeface="Alegreya Sans"/>
                <a:cs typeface="Alegreya Sans"/>
                <a:sym typeface="Alegreya Sans"/>
              </a:defRPr>
            </a:lvl8pPr>
            <a:lvl9pPr lvl="8"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45" name="Shape 845"/>
        <p:cNvGrpSpPr/>
        <p:nvPr/>
      </p:nvGrpSpPr>
      <p:grpSpPr>
        <a:xfrm>
          <a:off x="0" y="0"/>
          <a:ext cx="0" cy="0"/>
          <a:chOff x="0" y="0"/>
          <a:chExt cx="0" cy="0"/>
        </a:xfrm>
      </p:grpSpPr>
      <p:sp>
        <p:nvSpPr>
          <p:cNvPr id="846" name="Google Shape;846;p12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1pPr>
            <a:lvl2pPr lvl="1">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2pPr>
            <a:lvl3pPr lvl="2">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3pPr>
            <a:lvl4pPr lvl="3">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4pPr>
            <a:lvl5pPr lvl="4">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5pPr>
            <a:lvl6pPr lvl="5">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6pPr>
            <a:lvl7pPr lvl="6">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7pPr>
            <a:lvl8pPr lvl="7">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8pPr>
            <a:lvl9pPr lvl="8">
              <a:spcBef>
                <a:spcPts val="0"/>
              </a:spcBef>
              <a:spcAft>
                <a:spcPts val="0"/>
              </a:spcAft>
              <a:buClr>
                <a:schemeClr val="dk1"/>
              </a:buClr>
              <a:buSzPts val="3000"/>
              <a:buFont typeface="Manrope"/>
              <a:buNone/>
              <a:defRPr b="1" sz="3000">
                <a:solidFill>
                  <a:schemeClr val="dk1"/>
                </a:solidFill>
                <a:latin typeface="Manrope"/>
                <a:ea typeface="Manrope"/>
                <a:cs typeface="Manrope"/>
                <a:sym typeface="Manrope"/>
              </a:defRPr>
            </a:lvl9pPr>
          </a:lstStyle>
          <a:p/>
        </p:txBody>
      </p:sp>
      <p:sp>
        <p:nvSpPr>
          <p:cNvPr id="847" name="Google Shape;847;p12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1pPr>
            <a:lvl2pPr indent="-304800" lvl="1" marL="914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2pPr>
            <a:lvl3pPr indent="-304800" lvl="2" marL="1371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3pPr>
            <a:lvl4pPr indent="-304800" lvl="3" marL="1828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4pPr>
            <a:lvl5pPr indent="-304800" lvl="4" marL="22860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5pPr>
            <a:lvl6pPr indent="-304800" lvl="5" marL="27432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6pPr>
            <a:lvl7pPr indent="-304800" lvl="6" marL="32004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7pPr>
            <a:lvl8pPr indent="-304800" lvl="7" marL="36576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8pPr>
            <a:lvl9pPr indent="-304800" lvl="8" marL="4114800">
              <a:lnSpc>
                <a:spcPct val="100000"/>
              </a:lnSpc>
              <a:spcBef>
                <a:spcPts val="0"/>
              </a:spcBef>
              <a:spcAft>
                <a:spcPts val="0"/>
              </a:spcAft>
              <a:buClr>
                <a:schemeClr val="dk1"/>
              </a:buClr>
              <a:buSzPts val="1200"/>
              <a:buFont typeface="Alegreya Sans"/>
              <a:buChar char="■"/>
              <a:defRPr sz="1200">
                <a:solidFill>
                  <a:schemeClr val="dk1"/>
                </a:solidFill>
                <a:latin typeface="Alegreya Sans"/>
                <a:ea typeface="Alegreya Sans"/>
                <a:cs typeface="Alegreya Sans"/>
                <a:sym typeface="Alegreya Sans"/>
              </a:defRPr>
            </a:lvl9pPr>
          </a:lstStyle>
          <a:p/>
        </p:txBody>
      </p:sp>
      <p:sp>
        <p:nvSpPr>
          <p:cNvPr id="848" name="Google Shape;848;p12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legreya Sans"/>
                <a:ea typeface="Alegreya Sans"/>
                <a:cs typeface="Alegreya Sans"/>
                <a:sym typeface="Alegreya Sans"/>
              </a:defRPr>
            </a:lvl1pPr>
            <a:lvl2pPr lvl="1" algn="r">
              <a:buNone/>
              <a:defRPr sz="1300">
                <a:solidFill>
                  <a:schemeClr val="dk1"/>
                </a:solidFill>
                <a:latin typeface="Alegreya Sans"/>
                <a:ea typeface="Alegreya Sans"/>
                <a:cs typeface="Alegreya Sans"/>
                <a:sym typeface="Alegreya Sans"/>
              </a:defRPr>
            </a:lvl2pPr>
            <a:lvl3pPr lvl="2" algn="r">
              <a:buNone/>
              <a:defRPr sz="1300">
                <a:solidFill>
                  <a:schemeClr val="dk1"/>
                </a:solidFill>
                <a:latin typeface="Alegreya Sans"/>
                <a:ea typeface="Alegreya Sans"/>
                <a:cs typeface="Alegreya Sans"/>
                <a:sym typeface="Alegreya Sans"/>
              </a:defRPr>
            </a:lvl3pPr>
            <a:lvl4pPr lvl="3" algn="r">
              <a:buNone/>
              <a:defRPr sz="1300">
                <a:solidFill>
                  <a:schemeClr val="dk1"/>
                </a:solidFill>
                <a:latin typeface="Alegreya Sans"/>
                <a:ea typeface="Alegreya Sans"/>
                <a:cs typeface="Alegreya Sans"/>
                <a:sym typeface="Alegreya Sans"/>
              </a:defRPr>
            </a:lvl4pPr>
            <a:lvl5pPr lvl="4" algn="r">
              <a:buNone/>
              <a:defRPr sz="1300">
                <a:solidFill>
                  <a:schemeClr val="dk1"/>
                </a:solidFill>
                <a:latin typeface="Alegreya Sans"/>
                <a:ea typeface="Alegreya Sans"/>
                <a:cs typeface="Alegreya Sans"/>
                <a:sym typeface="Alegreya Sans"/>
              </a:defRPr>
            </a:lvl5pPr>
            <a:lvl6pPr lvl="5" algn="r">
              <a:buNone/>
              <a:defRPr sz="1300">
                <a:solidFill>
                  <a:schemeClr val="dk1"/>
                </a:solidFill>
                <a:latin typeface="Alegreya Sans"/>
                <a:ea typeface="Alegreya Sans"/>
                <a:cs typeface="Alegreya Sans"/>
                <a:sym typeface="Alegreya Sans"/>
              </a:defRPr>
            </a:lvl6pPr>
            <a:lvl7pPr lvl="6" algn="r">
              <a:buNone/>
              <a:defRPr sz="1300">
                <a:solidFill>
                  <a:schemeClr val="dk1"/>
                </a:solidFill>
                <a:latin typeface="Alegreya Sans"/>
                <a:ea typeface="Alegreya Sans"/>
                <a:cs typeface="Alegreya Sans"/>
                <a:sym typeface="Alegreya Sans"/>
              </a:defRPr>
            </a:lvl7pPr>
            <a:lvl8pPr lvl="7" algn="r">
              <a:buNone/>
              <a:defRPr sz="1300">
                <a:solidFill>
                  <a:schemeClr val="dk1"/>
                </a:solidFill>
                <a:latin typeface="Alegreya Sans"/>
                <a:ea typeface="Alegreya Sans"/>
                <a:cs typeface="Alegreya Sans"/>
                <a:sym typeface="Alegreya Sans"/>
              </a:defRPr>
            </a:lvl8pPr>
            <a:lvl9pPr lvl="8" algn="r">
              <a:buNone/>
              <a:defRPr sz="1300">
                <a:solidFill>
                  <a:schemeClr val="dk1"/>
                </a:solidFill>
                <a:latin typeface="Alegreya Sans"/>
                <a:ea typeface="Alegreya Sans"/>
                <a:cs typeface="Alegreya Sans"/>
                <a:sym typeface="Alegreya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 id="2147483785"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6.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0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37.png"/><Relationship Id="rId5" Type="http://schemas.openxmlformats.org/officeDocument/2006/relationships/image" Target="../media/image82.png"/><Relationship Id="rId6" Type="http://schemas.openxmlformats.org/officeDocument/2006/relationships/image" Target="../media/image47.png"/><Relationship Id="rId7" Type="http://schemas.openxmlformats.org/officeDocument/2006/relationships/image" Target="../media/image42.png"/><Relationship Id="rId8" Type="http://schemas.openxmlformats.org/officeDocument/2006/relationships/image" Target="../media/image28.png"/></Relationships>
</file>

<file path=ppt/slides/_rels/slide15.xml.rels><?xml version="1.0" encoding="UTF-8" standalone="yes"?><Relationships xmlns="http://schemas.openxmlformats.org/package/2006/relationships"><Relationship Id="rId10" Type="http://schemas.openxmlformats.org/officeDocument/2006/relationships/image" Target="../media/image44.png"/><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50.png"/><Relationship Id="rId9" Type="http://schemas.openxmlformats.org/officeDocument/2006/relationships/image" Target="../media/image43.png"/><Relationship Id="rId5" Type="http://schemas.openxmlformats.org/officeDocument/2006/relationships/image" Target="../media/image48.png"/><Relationship Id="rId6" Type="http://schemas.openxmlformats.org/officeDocument/2006/relationships/image" Target="../media/image38.png"/><Relationship Id="rId7" Type="http://schemas.openxmlformats.org/officeDocument/2006/relationships/image" Target="../media/image57.png"/><Relationship Id="rId8"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5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52.png"/><Relationship Id="rId5" Type="http://schemas.openxmlformats.org/officeDocument/2006/relationships/image" Target="../media/image46.png"/><Relationship Id="rId6" Type="http://schemas.openxmlformats.org/officeDocument/2006/relationships/image" Target="../media/image49.png"/><Relationship Id="rId7" Type="http://schemas.openxmlformats.org/officeDocument/2006/relationships/image" Target="../media/image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40.jpg"/><Relationship Id="rId4"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2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66.jp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5.xml"/><Relationship Id="rId3" Type="http://schemas.openxmlformats.org/officeDocument/2006/relationships/image" Target="../media/image6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6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54.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7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10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65.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7.xml"/><Relationship Id="rId3" Type="http://schemas.openxmlformats.org/officeDocument/2006/relationships/image" Target="../media/image7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8.xml"/><Relationship Id="rId3" Type="http://schemas.openxmlformats.org/officeDocument/2006/relationships/image" Target="../media/image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 Id="rId3"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 Id="rId3" Type="http://schemas.openxmlformats.org/officeDocument/2006/relationships/image" Target="../media/image76.png"/><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7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7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43.xml"/><Relationship Id="rId3" Type="http://schemas.openxmlformats.org/officeDocument/2006/relationships/image" Target="../media/image83.jp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4.xml"/><Relationship Id="rId3" Type="http://schemas.openxmlformats.org/officeDocument/2006/relationships/hyperlink" Target="http://www.youtube.com/watch?v=Iwa0PdqHrLk" TargetMode="External"/><Relationship Id="rId4" Type="http://schemas.openxmlformats.org/officeDocument/2006/relationships/image" Target="../media/image91.jpg"/><Relationship Id="rId5" Type="http://schemas.openxmlformats.org/officeDocument/2006/relationships/hyperlink" Target="http://drive.google.com/file/d/1k1hGzq77t-NxTbkc8Lnx8kkm5kOgzJaY/view" TargetMode="External"/><Relationship Id="rId6" Type="http://schemas.openxmlformats.org/officeDocument/2006/relationships/image" Target="../media/image6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5.xml"/><Relationship Id="rId3" Type="http://schemas.openxmlformats.org/officeDocument/2006/relationships/image" Target="../media/image90.png"/><Relationship Id="rId4" Type="http://schemas.openxmlformats.org/officeDocument/2006/relationships/hyperlink" Target="http://drive.google.com/file/d/1KaHz6FrEX5qQbM0ZkKQsp2BBbyfzLkMS/view" TargetMode="External"/><Relationship Id="rId5" Type="http://schemas.openxmlformats.org/officeDocument/2006/relationships/image" Target="../media/image67.png"/><Relationship Id="rId6" Type="http://schemas.openxmlformats.org/officeDocument/2006/relationships/hyperlink" Target="http://www.youtube.com/watch?v=d6pwKDklybk" TargetMode="External"/><Relationship Id="rId7" Type="http://schemas.openxmlformats.org/officeDocument/2006/relationships/image" Target="../media/image8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46.xml"/><Relationship Id="rId3" Type="http://schemas.openxmlformats.org/officeDocument/2006/relationships/image" Target="../media/image7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88.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image" Target="../media/image81.png"/><Relationship Id="rId4" Type="http://schemas.openxmlformats.org/officeDocument/2006/relationships/image" Target="../media/image85.png"/><Relationship Id="rId5" Type="http://schemas.openxmlformats.org/officeDocument/2006/relationships/image" Target="../media/image87.png"/><Relationship Id="rId6" Type="http://schemas.openxmlformats.org/officeDocument/2006/relationships/image" Target="../media/image9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 Id="rId3" Type="http://schemas.openxmlformats.org/officeDocument/2006/relationships/image" Target="../media/image102.png"/><Relationship Id="rId4" Type="http://schemas.openxmlformats.org/officeDocument/2006/relationships/image" Target="../media/image94.png"/><Relationship Id="rId5" Type="http://schemas.openxmlformats.org/officeDocument/2006/relationships/image" Target="../media/image93.png"/><Relationship Id="rId6" Type="http://schemas.openxmlformats.org/officeDocument/2006/relationships/image" Target="../media/image89.png"/><Relationship Id="rId7" Type="http://schemas.openxmlformats.org/officeDocument/2006/relationships/image" Target="../media/image9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5.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108.jpg"/><Relationship Id="rId4" Type="http://schemas.openxmlformats.org/officeDocument/2006/relationships/image" Target="../media/image96.png"/><Relationship Id="rId5" Type="http://schemas.openxmlformats.org/officeDocument/2006/relationships/image" Target="../media/image9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105.jpg"/><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103.png"/><Relationship Id="rId4" Type="http://schemas.openxmlformats.org/officeDocument/2006/relationships/image" Target="../media/image100.png"/><Relationship Id="rId5" Type="http://schemas.openxmlformats.org/officeDocument/2006/relationships/image" Target="../media/image10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4.xml"/><Relationship Id="rId3" Type="http://schemas.openxmlformats.org/officeDocument/2006/relationships/image" Target="../media/image10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dk2"/>
            </a:gs>
          </a:gsLst>
          <a:path path="circle">
            <a:fillToRect b="0%" l="100%" r="0%" t="100%"/>
          </a:path>
          <a:tileRect b="-100%" l="0%" r="-100%" t="0%"/>
        </a:gradFill>
      </p:bgPr>
    </p:bg>
    <p:spTree>
      <p:nvGrpSpPr>
        <p:cNvPr id="1016" name="Shape 1016"/>
        <p:cNvGrpSpPr/>
        <p:nvPr/>
      </p:nvGrpSpPr>
      <p:grpSpPr>
        <a:xfrm>
          <a:off x="0" y="0"/>
          <a:ext cx="0" cy="0"/>
          <a:chOff x="0" y="0"/>
          <a:chExt cx="0" cy="0"/>
        </a:xfrm>
      </p:grpSpPr>
      <p:pic>
        <p:nvPicPr>
          <p:cNvPr id="1017" name="Google Shape;1017;p145"/>
          <p:cNvPicPr preferRelativeResize="0"/>
          <p:nvPr/>
        </p:nvPicPr>
        <p:blipFill rotWithShape="1">
          <a:blip r:embed="rId3">
            <a:alphaModFix amt="82000"/>
          </a:blip>
          <a:srcRect b="7406" l="25167" r="11199" t="5667"/>
          <a:stretch/>
        </p:blipFill>
        <p:spPr>
          <a:xfrm>
            <a:off x="2517300" y="0"/>
            <a:ext cx="6626700" cy="5143501"/>
          </a:xfrm>
          <a:prstGeom prst="rect">
            <a:avLst/>
          </a:prstGeom>
          <a:noFill/>
          <a:ln>
            <a:noFill/>
          </a:ln>
        </p:spPr>
      </p:pic>
      <p:sp>
        <p:nvSpPr>
          <p:cNvPr id="1018" name="Google Shape;1018;p145"/>
          <p:cNvSpPr txBox="1"/>
          <p:nvPr>
            <p:ph type="ctrTitle"/>
          </p:nvPr>
        </p:nvSpPr>
        <p:spPr>
          <a:xfrm>
            <a:off x="461350" y="540150"/>
            <a:ext cx="5508900" cy="1851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800"/>
              <a:t>Cybersecurity Awareness</a:t>
            </a:r>
            <a:endParaRPr sz="5800"/>
          </a:p>
        </p:txBody>
      </p:sp>
      <p:sp>
        <p:nvSpPr>
          <p:cNvPr id="1019" name="Google Shape;1019;p145"/>
          <p:cNvSpPr txBox="1"/>
          <p:nvPr>
            <p:ph idx="1" type="subTitle"/>
          </p:nvPr>
        </p:nvSpPr>
        <p:spPr>
          <a:xfrm>
            <a:off x="461350" y="2328228"/>
            <a:ext cx="3924000" cy="606900"/>
          </a:xfrm>
          <a:prstGeom prst="rect">
            <a:avLst/>
          </a:prstGeom>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t>Tips To Protect You And Your Data</a:t>
            </a:r>
            <a:endParaRPr sz="2200"/>
          </a:p>
        </p:txBody>
      </p:sp>
      <p:pic>
        <p:nvPicPr>
          <p:cNvPr id="1020" name="Google Shape;1020;p145"/>
          <p:cNvPicPr preferRelativeResize="0"/>
          <p:nvPr/>
        </p:nvPicPr>
        <p:blipFill>
          <a:blip r:embed="rId4">
            <a:alphaModFix/>
          </a:blip>
          <a:stretch>
            <a:fillRect/>
          </a:stretch>
        </p:blipFill>
        <p:spPr>
          <a:xfrm>
            <a:off x="786987" y="3594760"/>
            <a:ext cx="2604639" cy="710686"/>
          </a:xfrm>
          <a:prstGeom prst="rect">
            <a:avLst/>
          </a:prstGeom>
          <a:noFill/>
          <a:ln>
            <a:noFill/>
          </a:ln>
        </p:spPr>
      </p:pic>
      <p:sp>
        <p:nvSpPr>
          <p:cNvPr id="1021" name="Google Shape;1021;p145"/>
          <p:cNvSpPr txBox="1"/>
          <p:nvPr/>
        </p:nvSpPr>
        <p:spPr>
          <a:xfrm>
            <a:off x="646288" y="3294750"/>
            <a:ext cx="2886000" cy="300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688"/>
              <a:buNone/>
            </a:pPr>
            <a:r>
              <a:rPr b="1" lang="en" sz="1200">
                <a:solidFill>
                  <a:srgbClr val="FFFFFF"/>
                </a:solidFill>
                <a:latin typeface="Proxima Nova"/>
                <a:ea typeface="Proxima Nova"/>
                <a:cs typeface="Proxima Nova"/>
                <a:sym typeface="Proxima Nova"/>
              </a:rPr>
              <a:t>CONTENT BY</a:t>
            </a:r>
            <a:endParaRPr b="1" sz="1200">
              <a:solidFill>
                <a:srgbClr val="FFFFFF"/>
              </a:solidFill>
              <a:latin typeface="Proxima Nova"/>
              <a:ea typeface="Proxima Nova"/>
              <a:cs typeface="Proxima Nova"/>
              <a:sym typeface="Proxima Nova"/>
            </a:endParaRPr>
          </a:p>
        </p:txBody>
      </p:sp>
      <p:sp>
        <p:nvSpPr>
          <p:cNvPr id="1022" name="Google Shape;1022;p145"/>
          <p:cNvSpPr txBox="1"/>
          <p:nvPr/>
        </p:nvSpPr>
        <p:spPr>
          <a:xfrm>
            <a:off x="461350" y="4441188"/>
            <a:ext cx="3255900" cy="3750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500"/>
              </a:spcBef>
              <a:spcAft>
                <a:spcPts val="0"/>
              </a:spcAft>
              <a:buNone/>
            </a:pPr>
            <a:r>
              <a:rPr lang="en" sz="1000">
                <a:solidFill>
                  <a:srgbClr val="FFFFFF"/>
                </a:solidFill>
                <a:latin typeface="Lato"/>
                <a:ea typeface="Lato"/>
                <a:cs typeface="Lato"/>
                <a:sym typeface="Lato"/>
              </a:rPr>
              <a:t>From the makers of Peak. The only comprehensive </a:t>
            </a:r>
            <a:r>
              <a:rPr lang="en" sz="1000" u="sng">
                <a:solidFill>
                  <a:srgbClr val="FFFFFF"/>
                </a:solidFill>
                <a:latin typeface="Lato"/>
                <a:ea typeface="Lato"/>
                <a:cs typeface="Lato"/>
                <a:sym typeface="Lato"/>
              </a:rPr>
              <a:t>and</a:t>
            </a:r>
            <a:r>
              <a:rPr lang="en" sz="1000">
                <a:solidFill>
                  <a:srgbClr val="FFFFFF"/>
                </a:solidFill>
                <a:latin typeface="Lato"/>
                <a:ea typeface="Lato"/>
                <a:cs typeface="Lato"/>
                <a:sym typeface="Lato"/>
              </a:rPr>
              <a:t> affordable cybersecurity platform for small businesses.</a:t>
            </a:r>
            <a:endParaRPr b="1" sz="1000">
              <a:solidFill>
                <a:srgbClr val="39B54A"/>
              </a:solidFill>
              <a:latin typeface="Lato"/>
              <a:ea typeface="Lato"/>
              <a:cs typeface="Lato"/>
              <a:sym typeface="Lato"/>
            </a:endParaRPr>
          </a:p>
          <a:p>
            <a:pPr indent="0" lvl="0" marL="0" rtl="0" algn="ctr">
              <a:lnSpc>
                <a:spcPct val="90000"/>
              </a:lnSpc>
              <a:spcBef>
                <a:spcPts val="500"/>
              </a:spcBef>
              <a:spcAft>
                <a:spcPts val="0"/>
              </a:spcAft>
              <a:buNone/>
            </a:pPr>
            <a:r>
              <a:t/>
            </a:r>
            <a:endParaRPr sz="1100">
              <a:solidFill>
                <a:srgbClr val="FFFFFF"/>
              </a:solidFill>
              <a:latin typeface="Lato"/>
              <a:ea typeface="Lato"/>
              <a:cs typeface="Lato"/>
              <a:sym typeface="Lato"/>
            </a:endParaRPr>
          </a:p>
        </p:txBody>
      </p:sp>
      <p:sp>
        <p:nvSpPr>
          <p:cNvPr id="1023" name="Google Shape;1023;p145"/>
          <p:cNvSpPr txBox="1"/>
          <p:nvPr/>
        </p:nvSpPr>
        <p:spPr>
          <a:xfrm>
            <a:off x="4948949" y="3594740"/>
            <a:ext cx="3770700" cy="7953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1600"/>
              </a:spcAft>
              <a:buNone/>
            </a:pPr>
            <a:r>
              <a:rPr b="1" lang="en" sz="1200">
                <a:solidFill>
                  <a:srgbClr val="39B54A"/>
                </a:solidFill>
                <a:latin typeface="Proxima Nova"/>
                <a:ea typeface="Proxima Nova"/>
                <a:cs typeface="Proxima Nova"/>
                <a:sym typeface="Proxima Nova"/>
              </a:rPr>
              <a:t>DALLAS HASELHORST</a:t>
            </a:r>
            <a:br>
              <a:rPr b="1" lang="en" sz="1200">
                <a:solidFill>
                  <a:srgbClr val="39B54A"/>
                </a:solidFill>
                <a:latin typeface="Proxima Nova"/>
                <a:ea typeface="Proxima Nova"/>
                <a:cs typeface="Proxima Nova"/>
                <a:sym typeface="Proxima Nova"/>
              </a:rPr>
            </a:br>
            <a:r>
              <a:rPr b="1" lang="en" sz="1200">
                <a:solidFill>
                  <a:srgbClr val="39B54A"/>
                </a:solidFill>
                <a:latin typeface="Proxima Nova"/>
                <a:ea typeface="Proxima Nova"/>
                <a:cs typeface="Proxima Nova"/>
                <a:sym typeface="Proxima Nova"/>
              </a:rPr>
              <a:t>FOUNDER/PRINCIPAL - TREETOP SECURITY</a:t>
            </a:r>
            <a:br>
              <a:rPr b="1" lang="en" sz="1200">
                <a:solidFill>
                  <a:srgbClr val="39B54A"/>
                </a:solidFill>
                <a:latin typeface="Proxima Nova"/>
                <a:ea typeface="Proxima Nova"/>
                <a:cs typeface="Proxima Nova"/>
                <a:sym typeface="Proxima Nova"/>
              </a:rPr>
            </a:br>
            <a:r>
              <a:rPr b="1" lang="en" sz="1200">
                <a:solidFill>
                  <a:srgbClr val="39B54A"/>
                </a:solidFill>
                <a:latin typeface="Proxima Nova"/>
                <a:ea typeface="Proxima Nova"/>
                <a:cs typeface="Proxima Nova"/>
                <a:sym typeface="Proxima Nova"/>
              </a:rPr>
              <a:t>GSE #231, MSISE, CISSP, SANS/GIAC(X10)</a:t>
            </a:r>
            <a:endParaRPr b="1" sz="1200">
              <a:solidFill>
                <a:srgbClr val="39B54A"/>
              </a:solidFill>
              <a:latin typeface="Proxima Nova"/>
              <a:ea typeface="Proxima Nova"/>
              <a:cs typeface="Proxima Nova"/>
              <a:sym typeface="Proxima Nova"/>
            </a:endParaRPr>
          </a:p>
        </p:txBody>
      </p:sp>
      <p:sp>
        <p:nvSpPr>
          <p:cNvPr id="1024" name="Google Shape;1024;p1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
        <p:nvSpPr>
          <p:cNvPr id="1025" name="Google Shape;1025;p145"/>
          <p:cNvSpPr txBox="1"/>
          <p:nvPr/>
        </p:nvSpPr>
        <p:spPr>
          <a:xfrm>
            <a:off x="5391288" y="3294750"/>
            <a:ext cx="2886000" cy="300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688"/>
              <a:buNone/>
            </a:pPr>
            <a:r>
              <a:rPr b="1" lang="en" sz="1200">
                <a:solidFill>
                  <a:srgbClr val="FFFFFF"/>
                </a:solidFill>
                <a:latin typeface="Proxima Nova"/>
                <a:ea typeface="Proxima Nova"/>
                <a:cs typeface="Proxima Nova"/>
                <a:sym typeface="Proxima Nova"/>
              </a:rPr>
              <a:t>PRESENTED </a:t>
            </a:r>
            <a:r>
              <a:rPr b="1" lang="en" sz="1200">
                <a:solidFill>
                  <a:srgbClr val="FFFFFF"/>
                </a:solidFill>
                <a:latin typeface="Proxima Nova"/>
                <a:ea typeface="Proxima Nova"/>
                <a:cs typeface="Proxima Nova"/>
                <a:sym typeface="Proxima Nova"/>
              </a:rPr>
              <a:t>BY</a:t>
            </a:r>
            <a:endParaRPr b="1" sz="1200">
              <a:solidFill>
                <a:srgbClr val="FFFFFF"/>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54"/>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000"/>
              <a:t>HELP!!!</a:t>
            </a:r>
            <a:endParaRPr sz="5000"/>
          </a:p>
          <a:p>
            <a:pPr indent="0" lvl="0" marL="0" rtl="0" algn="l">
              <a:spcBef>
                <a:spcPts val="0"/>
              </a:spcBef>
              <a:spcAft>
                <a:spcPts val="0"/>
              </a:spcAft>
              <a:buNone/>
            </a:pPr>
            <a:r>
              <a:rPr lang="en" sz="3600"/>
              <a:t>Ways to protect yourself!</a:t>
            </a:r>
            <a:endParaRPr sz="3600"/>
          </a:p>
        </p:txBody>
      </p:sp>
      <p:sp>
        <p:nvSpPr>
          <p:cNvPr id="1138" name="Google Shape;1138;p154"/>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02</a:t>
            </a:r>
            <a:endParaRPr sz="3600"/>
          </a:p>
        </p:txBody>
      </p:sp>
      <p:pic>
        <p:nvPicPr>
          <p:cNvPr id="1139" name="Google Shape;1139;p154"/>
          <p:cNvPicPr preferRelativeResize="0"/>
          <p:nvPr>
            <p:ph idx="3" type="pic"/>
          </p:nvPr>
        </p:nvPicPr>
        <p:blipFill rotWithShape="1">
          <a:blip r:embed="rId3">
            <a:alphaModFix/>
          </a:blip>
          <a:srcRect b="0" l="22304" r="22309" t="0"/>
          <a:stretch/>
        </p:blipFill>
        <p:spPr>
          <a:xfrm>
            <a:off x="1018025" y="913275"/>
            <a:ext cx="2760600" cy="3317100"/>
          </a:xfrm>
          <a:prstGeom prst="snip2DiagRect">
            <a:avLst>
              <a:gd fmla="val 0" name="adj1"/>
              <a:gd fmla="val 16667" name="adj2"/>
            </a:avLst>
          </a:prstGeom>
        </p:spPr>
      </p:pic>
      <p:sp>
        <p:nvSpPr>
          <p:cNvPr id="1140" name="Google Shape;1140;p1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55"/>
          <p:cNvSpPr txBox="1"/>
          <p:nvPr>
            <p:ph type="title"/>
          </p:nvPr>
        </p:nvSpPr>
        <p:spPr>
          <a:xfrm>
            <a:off x="643800" y="2926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Backups</a:t>
            </a:r>
            <a:endParaRPr/>
          </a:p>
        </p:txBody>
      </p:sp>
      <p:sp>
        <p:nvSpPr>
          <p:cNvPr id="1146" name="Google Shape;1146;p155"/>
          <p:cNvSpPr txBox="1"/>
          <p:nvPr/>
        </p:nvSpPr>
        <p:spPr>
          <a:xfrm>
            <a:off x="1179025" y="3990925"/>
            <a:ext cx="1206300" cy="436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a:solidFill>
                  <a:srgbClr val="FFFFFF"/>
                </a:solidFill>
                <a:latin typeface="Lato"/>
                <a:ea typeface="Lato"/>
                <a:cs typeface="Lato"/>
                <a:sym typeface="Lato"/>
              </a:rPr>
              <a:t>Users that have </a:t>
            </a:r>
            <a:r>
              <a:rPr lang="en" u="sng">
                <a:solidFill>
                  <a:srgbClr val="FFFFFF"/>
                </a:solidFill>
                <a:latin typeface="Lato"/>
                <a:ea typeface="Lato"/>
                <a:cs typeface="Lato"/>
                <a:sym typeface="Lato"/>
              </a:rPr>
              <a:t>never</a:t>
            </a:r>
            <a:r>
              <a:rPr lang="en">
                <a:solidFill>
                  <a:srgbClr val="FFFFFF"/>
                </a:solidFill>
                <a:latin typeface="Lato"/>
                <a:ea typeface="Lato"/>
                <a:cs typeface="Lato"/>
                <a:sym typeface="Lato"/>
              </a:rPr>
              <a:t> backed up</a:t>
            </a:r>
            <a:endParaRPr>
              <a:solidFill>
                <a:srgbClr val="FFFFFF"/>
              </a:solidFill>
              <a:latin typeface="Lato"/>
              <a:ea typeface="Lato"/>
              <a:cs typeface="Lato"/>
              <a:sym typeface="Lato"/>
            </a:endParaRPr>
          </a:p>
        </p:txBody>
      </p:sp>
      <p:sp>
        <p:nvSpPr>
          <p:cNvPr id="1147" name="Google Shape;1147;p155"/>
          <p:cNvSpPr txBox="1"/>
          <p:nvPr/>
        </p:nvSpPr>
        <p:spPr>
          <a:xfrm>
            <a:off x="1490803" y="3254100"/>
            <a:ext cx="6465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a:solidFill>
                  <a:srgbClr val="FFFFFF"/>
                </a:solidFill>
                <a:latin typeface="Lato"/>
                <a:ea typeface="Lato"/>
                <a:cs typeface="Lato"/>
                <a:sym typeface="Lato"/>
              </a:rPr>
              <a:t>35%</a:t>
            </a:r>
            <a:endParaRPr b="1">
              <a:solidFill>
                <a:srgbClr val="FFFFFF"/>
              </a:solidFill>
              <a:latin typeface="Lato"/>
              <a:ea typeface="Lato"/>
              <a:cs typeface="Lato"/>
              <a:sym typeface="Lato"/>
            </a:endParaRPr>
          </a:p>
          <a:p>
            <a:pPr indent="0" lvl="0" marL="0" rtl="0" algn="ctr">
              <a:spcBef>
                <a:spcPts val="1600"/>
              </a:spcBef>
              <a:spcAft>
                <a:spcPts val="0"/>
              </a:spcAft>
              <a:buNone/>
            </a:pPr>
            <a:r>
              <a:t/>
            </a:r>
            <a:endParaRPr b="1">
              <a:solidFill>
                <a:srgbClr val="FFFFFF"/>
              </a:solidFill>
              <a:latin typeface="Lato"/>
              <a:ea typeface="Lato"/>
              <a:cs typeface="Lato"/>
              <a:sym typeface="Lato"/>
            </a:endParaRPr>
          </a:p>
        </p:txBody>
      </p:sp>
      <p:sp>
        <p:nvSpPr>
          <p:cNvPr id="1148" name="Google Shape;1148;p155"/>
          <p:cNvSpPr/>
          <p:nvPr/>
        </p:nvSpPr>
        <p:spPr>
          <a:xfrm>
            <a:off x="6772775" y="2937575"/>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55"/>
          <p:cNvSpPr/>
          <p:nvPr/>
        </p:nvSpPr>
        <p:spPr>
          <a:xfrm>
            <a:off x="6823025" y="2987825"/>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55"/>
          <p:cNvSpPr/>
          <p:nvPr/>
        </p:nvSpPr>
        <p:spPr>
          <a:xfrm>
            <a:off x="6823025" y="2987825"/>
            <a:ext cx="917700" cy="917700"/>
          </a:xfrm>
          <a:prstGeom prst="pie">
            <a:avLst>
              <a:gd fmla="val 13973470"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55"/>
          <p:cNvSpPr/>
          <p:nvPr/>
        </p:nvSpPr>
        <p:spPr>
          <a:xfrm>
            <a:off x="6953825" y="3118625"/>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155"/>
          <p:cNvSpPr txBox="1"/>
          <p:nvPr/>
        </p:nvSpPr>
        <p:spPr>
          <a:xfrm>
            <a:off x="6751187" y="3990915"/>
            <a:ext cx="1061400" cy="436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a:solidFill>
                  <a:srgbClr val="FFFFFF"/>
                </a:solidFill>
                <a:latin typeface="Lato"/>
                <a:ea typeface="Lato"/>
                <a:cs typeface="Lato"/>
                <a:sym typeface="Lato"/>
              </a:rPr>
              <a:t>Users that backup daily</a:t>
            </a:r>
            <a:endParaRPr>
              <a:solidFill>
                <a:srgbClr val="FFFFFF"/>
              </a:solidFill>
              <a:latin typeface="Lato"/>
              <a:ea typeface="Lato"/>
              <a:cs typeface="Lato"/>
              <a:sym typeface="Lato"/>
            </a:endParaRPr>
          </a:p>
        </p:txBody>
      </p:sp>
      <p:sp>
        <p:nvSpPr>
          <p:cNvPr id="1153" name="Google Shape;1153;p155"/>
          <p:cNvSpPr txBox="1"/>
          <p:nvPr/>
        </p:nvSpPr>
        <p:spPr>
          <a:xfrm>
            <a:off x="7000800" y="3254100"/>
            <a:ext cx="5487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a:solidFill>
                  <a:schemeClr val="dk1"/>
                </a:solidFill>
                <a:latin typeface="Lato"/>
                <a:ea typeface="Lato"/>
                <a:cs typeface="Lato"/>
                <a:sym typeface="Lato"/>
              </a:rPr>
              <a:t>11%</a:t>
            </a:r>
            <a:endParaRPr b="1">
              <a:solidFill>
                <a:schemeClr val="dk1"/>
              </a:solidFill>
              <a:latin typeface="Lato"/>
              <a:ea typeface="Lato"/>
              <a:cs typeface="Lato"/>
              <a:sym typeface="Lato"/>
            </a:endParaRPr>
          </a:p>
          <a:p>
            <a:pPr indent="0" lvl="0" marL="0" rtl="0" algn="ctr">
              <a:spcBef>
                <a:spcPts val="1600"/>
              </a:spcBef>
              <a:spcAft>
                <a:spcPts val="0"/>
              </a:spcAft>
              <a:buNone/>
            </a:pPr>
            <a:r>
              <a:t/>
            </a:r>
            <a:endParaRPr b="1">
              <a:solidFill>
                <a:srgbClr val="FFFFFF"/>
              </a:solidFill>
              <a:latin typeface="Lato"/>
              <a:ea typeface="Lato"/>
              <a:cs typeface="Lato"/>
              <a:sym typeface="Lato"/>
            </a:endParaRPr>
          </a:p>
        </p:txBody>
      </p:sp>
      <p:sp>
        <p:nvSpPr>
          <p:cNvPr id="1154" name="Google Shape;1154;p155"/>
          <p:cNvSpPr/>
          <p:nvPr/>
        </p:nvSpPr>
        <p:spPr>
          <a:xfrm>
            <a:off x="4975051" y="2937575"/>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155"/>
          <p:cNvSpPr/>
          <p:nvPr/>
        </p:nvSpPr>
        <p:spPr>
          <a:xfrm>
            <a:off x="5025301" y="2987825"/>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55"/>
          <p:cNvSpPr/>
          <p:nvPr/>
        </p:nvSpPr>
        <p:spPr>
          <a:xfrm>
            <a:off x="5025301" y="2987825"/>
            <a:ext cx="917700" cy="917700"/>
          </a:xfrm>
          <a:prstGeom prst="pie">
            <a:avLst>
              <a:gd fmla="val 12037159"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155"/>
          <p:cNvSpPr/>
          <p:nvPr/>
        </p:nvSpPr>
        <p:spPr>
          <a:xfrm>
            <a:off x="5156101" y="3118625"/>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55"/>
          <p:cNvSpPr txBox="1"/>
          <p:nvPr/>
        </p:nvSpPr>
        <p:spPr>
          <a:xfrm>
            <a:off x="4935050" y="3990925"/>
            <a:ext cx="1110300" cy="436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a:solidFill>
                  <a:srgbClr val="FFFFFF"/>
                </a:solidFill>
                <a:latin typeface="Lato"/>
                <a:ea typeface="Lato"/>
                <a:cs typeface="Lato"/>
                <a:sym typeface="Lato"/>
              </a:rPr>
              <a:t>Users that backup monthly</a:t>
            </a:r>
            <a:endParaRPr>
              <a:solidFill>
                <a:srgbClr val="FFFFFF"/>
              </a:solidFill>
              <a:latin typeface="Lato"/>
              <a:ea typeface="Lato"/>
              <a:cs typeface="Lato"/>
              <a:sym typeface="Lato"/>
            </a:endParaRPr>
          </a:p>
        </p:txBody>
      </p:sp>
      <p:sp>
        <p:nvSpPr>
          <p:cNvPr id="1159" name="Google Shape;1159;p155"/>
          <p:cNvSpPr txBox="1"/>
          <p:nvPr/>
        </p:nvSpPr>
        <p:spPr>
          <a:xfrm>
            <a:off x="5214375" y="3254100"/>
            <a:ext cx="5652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a:solidFill>
                  <a:schemeClr val="dk1"/>
                </a:solidFill>
                <a:latin typeface="Lato"/>
                <a:ea typeface="Lato"/>
                <a:cs typeface="Lato"/>
                <a:sym typeface="Lato"/>
              </a:rPr>
              <a:t>20%</a:t>
            </a:r>
            <a:endParaRPr b="1">
              <a:solidFill>
                <a:schemeClr val="dk1"/>
              </a:solidFill>
              <a:latin typeface="Lato"/>
              <a:ea typeface="Lato"/>
              <a:cs typeface="Lato"/>
              <a:sym typeface="Lato"/>
            </a:endParaRPr>
          </a:p>
          <a:p>
            <a:pPr indent="0" lvl="0" marL="0" rtl="0" algn="ctr">
              <a:spcBef>
                <a:spcPts val="1600"/>
              </a:spcBef>
              <a:spcAft>
                <a:spcPts val="0"/>
              </a:spcAft>
              <a:buNone/>
            </a:pPr>
            <a:r>
              <a:t/>
            </a:r>
            <a:endParaRPr b="1">
              <a:solidFill>
                <a:srgbClr val="FFFFFF"/>
              </a:solidFill>
              <a:latin typeface="Lato"/>
              <a:ea typeface="Lato"/>
              <a:cs typeface="Lato"/>
              <a:sym typeface="Lato"/>
            </a:endParaRPr>
          </a:p>
        </p:txBody>
      </p:sp>
      <p:sp>
        <p:nvSpPr>
          <p:cNvPr id="1160" name="Google Shape;1160;p155"/>
          <p:cNvSpPr/>
          <p:nvPr/>
        </p:nvSpPr>
        <p:spPr>
          <a:xfrm>
            <a:off x="3072197" y="2937575"/>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55"/>
          <p:cNvSpPr/>
          <p:nvPr/>
        </p:nvSpPr>
        <p:spPr>
          <a:xfrm>
            <a:off x="3122447" y="2987825"/>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55"/>
          <p:cNvSpPr/>
          <p:nvPr/>
        </p:nvSpPr>
        <p:spPr>
          <a:xfrm>
            <a:off x="3122447" y="2987825"/>
            <a:ext cx="917700" cy="917700"/>
          </a:xfrm>
          <a:prstGeom prst="pie">
            <a:avLst>
              <a:gd fmla="val 10853176"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55"/>
          <p:cNvSpPr/>
          <p:nvPr/>
        </p:nvSpPr>
        <p:spPr>
          <a:xfrm>
            <a:off x="3253247" y="3118625"/>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55"/>
          <p:cNvSpPr txBox="1"/>
          <p:nvPr/>
        </p:nvSpPr>
        <p:spPr>
          <a:xfrm>
            <a:off x="3050637" y="3990915"/>
            <a:ext cx="1061400" cy="436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a:solidFill>
                  <a:srgbClr val="FFFFFF"/>
                </a:solidFill>
                <a:latin typeface="Lato"/>
                <a:ea typeface="Lato"/>
                <a:cs typeface="Lato"/>
                <a:sym typeface="Lato"/>
              </a:rPr>
              <a:t>Users that backup yearly</a:t>
            </a:r>
            <a:endParaRPr>
              <a:solidFill>
                <a:srgbClr val="FFFFFF"/>
              </a:solidFill>
              <a:latin typeface="Lato"/>
              <a:ea typeface="Lato"/>
              <a:cs typeface="Lato"/>
              <a:sym typeface="Lato"/>
            </a:endParaRPr>
          </a:p>
        </p:txBody>
      </p:sp>
      <p:sp>
        <p:nvSpPr>
          <p:cNvPr id="1165" name="Google Shape;1165;p155"/>
          <p:cNvSpPr txBox="1"/>
          <p:nvPr/>
        </p:nvSpPr>
        <p:spPr>
          <a:xfrm>
            <a:off x="3253248" y="3254100"/>
            <a:ext cx="6561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a:solidFill>
                  <a:schemeClr val="dk1"/>
                </a:solidFill>
                <a:latin typeface="Lato"/>
                <a:ea typeface="Lato"/>
                <a:cs typeface="Lato"/>
                <a:sym typeface="Lato"/>
              </a:rPr>
              <a:t>25%</a:t>
            </a:r>
            <a:endParaRPr b="1">
              <a:solidFill>
                <a:schemeClr val="dk1"/>
              </a:solidFill>
              <a:latin typeface="Lato"/>
              <a:ea typeface="Lato"/>
              <a:cs typeface="Lato"/>
              <a:sym typeface="Lato"/>
            </a:endParaRPr>
          </a:p>
          <a:p>
            <a:pPr indent="0" lvl="0" marL="0" rtl="0" algn="ctr">
              <a:spcBef>
                <a:spcPts val="1600"/>
              </a:spcBef>
              <a:spcAft>
                <a:spcPts val="0"/>
              </a:spcAft>
              <a:buNone/>
            </a:pPr>
            <a:r>
              <a:t/>
            </a:r>
            <a:endParaRPr b="1">
              <a:solidFill>
                <a:srgbClr val="FFFFFF"/>
              </a:solidFill>
              <a:latin typeface="Lato"/>
              <a:ea typeface="Lato"/>
              <a:cs typeface="Lato"/>
              <a:sym typeface="Lato"/>
            </a:endParaRPr>
          </a:p>
        </p:txBody>
      </p:sp>
      <p:sp>
        <p:nvSpPr>
          <p:cNvPr id="1166" name="Google Shape;1166;p155"/>
          <p:cNvSpPr/>
          <p:nvPr/>
        </p:nvSpPr>
        <p:spPr>
          <a:xfrm>
            <a:off x="1273047" y="2937575"/>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55"/>
          <p:cNvSpPr/>
          <p:nvPr/>
        </p:nvSpPr>
        <p:spPr>
          <a:xfrm>
            <a:off x="1323300" y="2987825"/>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55"/>
          <p:cNvSpPr/>
          <p:nvPr/>
        </p:nvSpPr>
        <p:spPr>
          <a:xfrm>
            <a:off x="1323297" y="2987825"/>
            <a:ext cx="917700" cy="917700"/>
          </a:xfrm>
          <a:prstGeom prst="pie">
            <a:avLst>
              <a:gd fmla="val 11842219"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55"/>
          <p:cNvSpPr/>
          <p:nvPr/>
        </p:nvSpPr>
        <p:spPr>
          <a:xfrm>
            <a:off x="1454097" y="3118625"/>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55"/>
          <p:cNvSpPr txBox="1"/>
          <p:nvPr/>
        </p:nvSpPr>
        <p:spPr>
          <a:xfrm>
            <a:off x="1457398" y="3266191"/>
            <a:ext cx="6561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a:solidFill>
                  <a:srgbClr val="FFFFFF"/>
                </a:solidFill>
                <a:latin typeface="Lato"/>
                <a:ea typeface="Lato"/>
                <a:cs typeface="Lato"/>
                <a:sym typeface="Lato"/>
              </a:rPr>
              <a:t>20%</a:t>
            </a:r>
            <a:endParaRPr b="1">
              <a:solidFill>
                <a:srgbClr val="FFFFFF"/>
              </a:solidFill>
              <a:latin typeface="Lato"/>
              <a:ea typeface="Lato"/>
              <a:cs typeface="Lato"/>
              <a:sym typeface="Lato"/>
            </a:endParaRPr>
          </a:p>
          <a:p>
            <a:pPr indent="0" lvl="0" marL="0" rtl="0" algn="ctr">
              <a:spcBef>
                <a:spcPts val="1600"/>
              </a:spcBef>
              <a:spcAft>
                <a:spcPts val="0"/>
              </a:spcAft>
              <a:buNone/>
            </a:pPr>
            <a:r>
              <a:t/>
            </a:r>
            <a:endParaRPr b="1">
              <a:solidFill>
                <a:srgbClr val="FFFFFF"/>
              </a:solidFill>
              <a:latin typeface="Lato"/>
              <a:ea typeface="Lato"/>
              <a:cs typeface="Lato"/>
              <a:sym typeface="Lato"/>
            </a:endParaRPr>
          </a:p>
        </p:txBody>
      </p:sp>
      <p:sp>
        <p:nvSpPr>
          <p:cNvPr id="1171" name="Google Shape;1171;p155"/>
          <p:cNvSpPr txBox="1"/>
          <p:nvPr/>
        </p:nvSpPr>
        <p:spPr>
          <a:xfrm>
            <a:off x="761175" y="839025"/>
            <a:ext cx="7463100" cy="17898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Font typeface="Alegreya Sans"/>
              <a:buChar char="●"/>
            </a:pPr>
            <a:r>
              <a:rPr lang="en" sz="2400">
                <a:solidFill>
                  <a:schemeClr val="dk1"/>
                </a:solidFill>
                <a:latin typeface="Alegreya Sans"/>
                <a:ea typeface="Alegreya Sans"/>
                <a:cs typeface="Alegreya Sans"/>
                <a:sym typeface="Alegreya Sans"/>
              </a:rPr>
              <a:t>Backups protect when all  else fails</a:t>
            </a:r>
            <a:endParaRPr sz="2400">
              <a:solidFill>
                <a:schemeClr val="dk1"/>
              </a:solidFill>
              <a:latin typeface="Alegreya Sans"/>
              <a:ea typeface="Alegreya Sans"/>
              <a:cs typeface="Alegreya Sans"/>
              <a:sym typeface="Alegreya Sans"/>
            </a:endParaRPr>
          </a:p>
          <a:p>
            <a:pPr indent="-381000" lvl="1" marL="914400" rtl="0" algn="l">
              <a:spcBef>
                <a:spcPts val="0"/>
              </a:spcBef>
              <a:spcAft>
                <a:spcPts val="0"/>
              </a:spcAft>
              <a:buClr>
                <a:schemeClr val="dk1"/>
              </a:buClr>
              <a:buSzPts val="2400"/>
              <a:buFont typeface="Alegreya Sans"/>
              <a:buChar char="○"/>
            </a:pPr>
            <a:r>
              <a:rPr lang="en" sz="2400" u="sng">
                <a:solidFill>
                  <a:schemeClr val="dk1"/>
                </a:solidFill>
                <a:latin typeface="Alegreya Sans"/>
                <a:ea typeface="Alegreya Sans"/>
                <a:cs typeface="Alegreya Sans"/>
                <a:sym typeface="Alegreya Sans"/>
              </a:rPr>
              <a:t>NO</a:t>
            </a:r>
            <a:r>
              <a:rPr lang="en" sz="2400">
                <a:solidFill>
                  <a:schemeClr val="dk1"/>
                </a:solidFill>
                <a:latin typeface="Alegreya Sans"/>
                <a:ea typeface="Alegreya Sans"/>
                <a:cs typeface="Alegreya Sans"/>
                <a:sym typeface="Alegreya Sans"/>
              </a:rPr>
              <a:t> level  of protection is perfect</a:t>
            </a:r>
            <a:endParaRPr sz="2400">
              <a:solidFill>
                <a:schemeClr val="dk1"/>
              </a:solidFill>
              <a:latin typeface="Alegreya Sans"/>
              <a:ea typeface="Alegreya Sans"/>
              <a:cs typeface="Alegreya Sans"/>
              <a:sym typeface="Alegreya Sans"/>
            </a:endParaRPr>
          </a:p>
          <a:p>
            <a:pPr indent="-381000" lvl="1" marL="914400" rtl="0" algn="l">
              <a:spcBef>
                <a:spcPts val="0"/>
              </a:spcBef>
              <a:spcAft>
                <a:spcPts val="0"/>
              </a:spcAft>
              <a:buClr>
                <a:schemeClr val="dk1"/>
              </a:buClr>
              <a:buSzPts val="2400"/>
              <a:buFont typeface="Alegreya Sans"/>
              <a:buChar char="○"/>
            </a:pPr>
            <a:r>
              <a:rPr lang="en" sz="2400">
                <a:solidFill>
                  <a:schemeClr val="dk1"/>
                </a:solidFill>
                <a:latin typeface="Alegreya Sans"/>
                <a:ea typeface="Alegreya Sans"/>
                <a:cs typeface="Alegreya Sans"/>
                <a:sym typeface="Alegreya Sans"/>
              </a:rPr>
              <a:t>Only “guaranteed” protection against ransomware</a:t>
            </a:r>
            <a:endParaRPr sz="2400">
              <a:solidFill>
                <a:schemeClr val="dk1"/>
              </a:solidFill>
              <a:latin typeface="Alegreya Sans"/>
              <a:ea typeface="Alegreya Sans"/>
              <a:cs typeface="Alegreya Sans"/>
              <a:sym typeface="Alegreya Sans"/>
            </a:endParaRPr>
          </a:p>
          <a:p>
            <a:pPr indent="-381000" lvl="0" marL="457200" rtl="0" algn="l">
              <a:spcBef>
                <a:spcPts val="0"/>
              </a:spcBef>
              <a:spcAft>
                <a:spcPts val="0"/>
              </a:spcAft>
              <a:buClr>
                <a:schemeClr val="dk1"/>
              </a:buClr>
              <a:buSzPts val="2400"/>
              <a:buFont typeface="Alegreya Sans"/>
              <a:buChar char="●"/>
            </a:pPr>
            <a:r>
              <a:rPr lang="en" sz="2400">
                <a:solidFill>
                  <a:schemeClr val="dk1"/>
                </a:solidFill>
                <a:latin typeface="Alegreya Sans"/>
                <a:ea typeface="Alegreya Sans"/>
                <a:cs typeface="Alegreya Sans"/>
                <a:sym typeface="Alegreya Sans"/>
              </a:rPr>
              <a:t>Backup media should *not* be connected at all  times</a:t>
            </a:r>
            <a:endParaRPr sz="2400">
              <a:solidFill>
                <a:schemeClr val="dk1"/>
              </a:solidFill>
              <a:latin typeface="Alegreya Sans"/>
              <a:ea typeface="Alegreya Sans"/>
              <a:cs typeface="Alegreya Sans"/>
              <a:sym typeface="Alegreya Sans"/>
            </a:endParaRPr>
          </a:p>
          <a:p>
            <a:pPr indent="-381000" lvl="0" marL="457200" rtl="0" algn="l">
              <a:spcBef>
                <a:spcPts val="0"/>
              </a:spcBef>
              <a:spcAft>
                <a:spcPts val="0"/>
              </a:spcAft>
              <a:buClr>
                <a:schemeClr val="dk1"/>
              </a:buClr>
              <a:buSzPts val="2400"/>
              <a:buFont typeface="Alegreya Sans"/>
              <a:buChar char="●"/>
            </a:pPr>
            <a:r>
              <a:rPr lang="en" sz="2400">
                <a:solidFill>
                  <a:schemeClr val="dk1"/>
                </a:solidFill>
                <a:latin typeface="Alegreya Sans"/>
                <a:ea typeface="Alegreya Sans"/>
                <a:cs typeface="Alegreya Sans"/>
                <a:sym typeface="Alegreya Sans"/>
              </a:rPr>
              <a:t>Test your backups! Restore, restore, restore!</a:t>
            </a:r>
            <a:endParaRPr sz="2400">
              <a:solidFill>
                <a:schemeClr val="dk1"/>
              </a:solidFill>
              <a:latin typeface="Alegreya Sans"/>
              <a:ea typeface="Alegreya Sans"/>
              <a:cs typeface="Alegreya Sans"/>
              <a:sym typeface="Alegreya Sans"/>
            </a:endParaRPr>
          </a:p>
        </p:txBody>
      </p:sp>
      <p:sp>
        <p:nvSpPr>
          <p:cNvPr id="1172" name="Google Shape;1172;p1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56"/>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u="sng"/>
              <a:t>Worksheet #1</a:t>
            </a:r>
            <a:endParaRPr sz="4300" u="sng"/>
          </a:p>
          <a:p>
            <a:pPr indent="0" lvl="0" marL="0" rtl="0" algn="l">
              <a:spcBef>
                <a:spcPts val="0"/>
              </a:spcBef>
              <a:spcAft>
                <a:spcPts val="0"/>
              </a:spcAft>
              <a:buNone/>
            </a:pPr>
            <a:r>
              <a:rPr lang="en" sz="3600"/>
              <a:t>Your data, </a:t>
            </a:r>
            <a:endParaRPr sz="3600"/>
          </a:p>
          <a:p>
            <a:pPr indent="0" lvl="0" marL="0" rtl="0" algn="l">
              <a:spcBef>
                <a:spcPts val="0"/>
              </a:spcBef>
              <a:spcAft>
                <a:spcPts val="0"/>
              </a:spcAft>
              <a:buNone/>
            </a:pPr>
            <a:r>
              <a:rPr lang="en" sz="3600"/>
              <a:t>your backups</a:t>
            </a:r>
            <a:endParaRPr sz="3600"/>
          </a:p>
        </p:txBody>
      </p:sp>
      <p:pic>
        <p:nvPicPr>
          <p:cNvPr id="1178" name="Google Shape;1178;p156"/>
          <p:cNvPicPr preferRelativeResize="0"/>
          <p:nvPr>
            <p:ph idx="3" type="pic"/>
          </p:nvPr>
        </p:nvPicPr>
        <p:blipFill rotWithShape="1">
          <a:blip r:embed="rId3">
            <a:alphaModFix/>
          </a:blip>
          <a:srcRect b="0" l="28046" r="6790" t="0"/>
          <a:stretch/>
        </p:blipFill>
        <p:spPr>
          <a:xfrm>
            <a:off x="1018025" y="913275"/>
            <a:ext cx="2760600" cy="2823600"/>
          </a:xfrm>
          <a:prstGeom prst="snip2DiagRect">
            <a:avLst>
              <a:gd fmla="val 0" name="adj1"/>
              <a:gd fmla="val 16667" name="adj2"/>
            </a:avLst>
          </a:prstGeom>
        </p:spPr>
      </p:pic>
      <p:sp>
        <p:nvSpPr>
          <p:cNvPr id="1179" name="Google Shape;1179;p156"/>
          <p:cNvSpPr txBox="1"/>
          <p:nvPr>
            <p:ph type="title"/>
          </p:nvPr>
        </p:nvSpPr>
        <p:spPr>
          <a:xfrm>
            <a:off x="1018025" y="3914650"/>
            <a:ext cx="7091700" cy="64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100"/>
              <a:t>https://www.treetopsecurity.com/CAT</a:t>
            </a:r>
            <a:endParaRPr sz="1400"/>
          </a:p>
        </p:txBody>
      </p:sp>
      <p:sp>
        <p:nvSpPr>
          <p:cNvPr id="1180" name="Google Shape;1180;p156"/>
          <p:cNvSpPr/>
          <p:nvPr/>
        </p:nvSpPr>
        <p:spPr>
          <a:xfrm>
            <a:off x="4151075" y="913275"/>
            <a:ext cx="841843" cy="834718"/>
          </a:xfrm>
          <a:custGeom>
            <a:rect b="b" l="l" r="r" t="t"/>
            <a:pathLst>
              <a:path extrusionOk="0" h="12653" w="12761">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57"/>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Updates are essential to security.</a:t>
            </a:r>
            <a:endParaRPr/>
          </a:p>
        </p:txBody>
      </p:sp>
      <p:sp>
        <p:nvSpPr>
          <p:cNvPr id="1187" name="Google Shape;1187;p157"/>
          <p:cNvSpPr txBox="1"/>
          <p:nvPr>
            <p:ph idx="1" type="subTitle"/>
          </p:nvPr>
        </p:nvSpPr>
        <p:spPr>
          <a:xfrm>
            <a:off x="722225" y="1685075"/>
            <a:ext cx="5097300" cy="2918700"/>
          </a:xfrm>
          <a:prstGeom prst="rect">
            <a:avLst/>
          </a:prstGeom>
        </p:spPr>
        <p:txBody>
          <a:bodyPr anchorCtr="0" anchor="t" bIns="91425" lIns="91425" spcFirstLastPara="1" rIns="91425" wrap="square" tIns="91425">
            <a:noAutofit/>
          </a:bodyPr>
          <a:lstStyle/>
          <a:p>
            <a:pPr indent="-203200" lvl="0" marL="228600" rtl="0" algn="l">
              <a:lnSpc>
                <a:spcPct val="90000"/>
              </a:lnSpc>
              <a:spcBef>
                <a:spcPts val="1000"/>
              </a:spcBef>
              <a:spcAft>
                <a:spcPts val="0"/>
              </a:spcAft>
              <a:buSzPts val="2400"/>
              <a:buFont typeface="Alegreya Sans"/>
              <a:buChar char="•"/>
            </a:pPr>
            <a:r>
              <a:rPr lang="en" sz="2400"/>
              <a:t>What was secure yesterday may not be secure today</a:t>
            </a:r>
            <a:endParaRPr sz="2400"/>
          </a:p>
          <a:p>
            <a:pPr indent="-203200" lvl="0" marL="228600" rtl="0" algn="l">
              <a:lnSpc>
                <a:spcPct val="90000"/>
              </a:lnSpc>
              <a:spcBef>
                <a:spcPts val="0"/>
              </a:spcBef>
              <a:spcAft>
                <a:spcPts val="0"/>
              </a:spcAft>
              <a:buSzPts val="2400"/>
              <a:buFont typeface="Alegreya Sans"/>
              <a:buChar char="•"/>
            </a:pPr>
            <a:r>
              <a:rPr lang="en" sz="2400"/>
              <a:t>New software vulnerabilities are found every day</a:t>
            </a:r>
            <a:endParaRPr sz="2400"/>
          </a:p>
          <a:p>
            <a:pPr indent="-203200" lvl="0" marL="228600" rtl="0" algn="l">
              <a:lnSpc>
                <a:spcPct val="90000"/>
              </a:lnSpc>
              <a:spcBef>
                <a:spcPts val="0"/>
              </a:spcBef>
              <a:spcAft>
                <a:spcPts val="0"/>
              </a:spcAft>
              <a:buSzPts val="2400"/>
              <a:buFont typeface="Arial"/>
              <a:buChar char="•"/>
            </a:pPr>
            <a:r>
              <a:rPr lang="en" sz="2400"/>
              <a:t>Over </a:t>
            </a:r>
            <a:r>
              <a:rPr b="1" lang="en" sz="2400"/>
              <a:t>450,000</a:t>
            </a:r>
            <a:r>
              <a:rPr lang="en" sz="2400"/>
              <a:t> new malware (viruses &amp; ransomware) released every day</a:t>
            </a:r>
            <a:endParaRPr sz="2400">
              <a:solidFill>
                <a:srgbClr val="D9D9D9"/>
              </a:solidFill>
            </a:endParaRPr>
          </a:p>
          <a:p>
            <a:pPr indent="-203200" lvl="0" marL="228600" rtl="0" algn="l">
              <a:lnSpc>
                <a:spcPct val="90000"/>
              </a:lnSpc>
              <a:spcBef>
                <a:spcPts val="0"/>
              </a:spcBef>
              <a:spcAft>
                <a:spcPts val="0"/>
              </a:spcAft>
              <a:buSzPts val="2400"/>
              <a:buFont typeface="Alegreya Sans"/>
              <a:buChar char="•"/>
            </a:pPr>
            <a:r>
              <a:rPr lang="en" sz="2400" u="sng"/>
              <a:t>Nothing</a:t>
            </a:r>
            <a:r>
              <a:rPr lang="en" sz="2400"/>
              <a:t> is “Set &amp; Forget”</a:t>
            </a:r>
            <a:endParaRPr/>
          </a:p>
        </p:txBody>
      </p:sp>
      <p:pic>
        <p:nvPicPr>
          <p:cNvPr id="1188" name="Google Shape;1188;p157"/>
          <p:cNvPicPr preferRelativeResize="0"/>
          <p:nvPr>
            <p:ph idx="2" type="pic"/>
          </p:nvPr>
        </p:nvPicPr>
        <p:blipFill rotWithShape="1">
          <a:blip r:embed="rId3">
            <a:alphaModFix/>
          </a:blip>
          <a:srcRect b="15673" l="45954" r="6507" t="11493"/>
          <a:stretch/>
        </p:blipFill>
        <p:spPr>
          <a:xfrm>
            <a:off x="5989200" y="1112400"/>
            <a:ext cx="2539200" cy="2918700"/>
          </a:xfrm>
          <a:prstGeom prst="snip2DiagRect">
            <a:avLst>
              <a:gd fmla="val 0" name="adj1"/>
              <a:gd fmla="val 16667" name="adj2"/>
            </a:avLst>
          </a:prstGeom>
        </p:spPr>
      </p:pic>
      <p:sp>
        <p:nvSpPr>
          <p:cNvPr id="1189" name="Google Shape;1189;p1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sp>
        <p:nvSpPr>
          <p:cNvPr id="1194" name="Google Shape;1194;p15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Keeping your system up-to-date</a:t>
            </a:r>
            <a:endParaRPr/>
          </a:p>
        </p:txBody>
      </p:sp>
      <p:sp>
        <p:nvSpPr>
          <p:cNvPr id="1195" name="Google Shape;1195;p158"/>
          <p:cNvSpPr txBox="1"/>
          <p:nvPr>
            <p:ph idx="2" type="subTitle"/>
          </p:nvPr>
        </p:nvSpPr>
        <p:spPr>
          <a:xfrm>
            <a:off x="366350" y="1741725"/>
            <a:ext cx="4143000" cy="24255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200"/>
              <a:t>Microsoft Windows, Apple MacOS, Linux </a:t>
            </a:r>
            <a:endParaRPr sz="2200"/>
          </a:p>
          <a:p>
            <a:pPr indent="-368300" lvl="0" marL="457200" rtl="0" algn="l">
              <a:spcBef>
                <a:spcPts val="0"/>
              </a:spcBef>
              <a:spcAft>
                <a:spcPts val="0"/>
              </a:spcAft>
              <a:buSzPts val="2200"/>
              <a:buChar char="●"/>
            </a:pPr>
            <a:r>
              <a:rPr lang="en" sz="2200"/>
              <a:t>Windows 7 end of life? </a:t>
            </a:r>
            <a:endParaRPr sz="2200" u="sng"/>
          </a:p>
          <a:p>
            <a:pPr indent="0" lvl="0" marL="457200" rtl="0" algn="l">
              <a:spcBef>
                <a:spcPts val="0"/>
              </a:spcBef>
              <a:spcAft>
                <a:spcPts val="0"/>
              </a:spcAft>
              <a:buNone/>
            </a:pPr>
            <a:r>
              <a:rPr lang="en" sz="2200"/>
              <a:t>January 2020</a:t>
            </a:r>
            <a:endParaRPr sz="2200"/>
          </a:p>
          <a:p>
            <a:pPr indent="-368300" lvl="0" marL="457200" rtl="0" algn="l">
              <a:spcBef>
                <a:spcPts val="0"/>
              </a:spcBef>
              <a:spcAft>
                <a:spcPts val="0"/>
              </a:spcAft>
              <a:buSzPts val="2200"/>
              <a:buChar char="●"/>
            </a:pPr>
            <a:r>
              <a:rPr lang="en" sz="2200"/>
              <a:t>Windows 10 end of life? </a:t>
            </a:r>
            <a:br>
              <a:rPr lang="en" sz="2200"/>
            </a:br>
            <a:r>
              <a:rPr lang="en" sz="2200"/>
              <a:t>October 2025</a:t>
            </a:r>
            <a:endParaRPr sz="2200"/>
          </a:p>
        </p:txBody>
      </p:sp>
      <p:sp>
        <p:nvSpPr>
          <p:cNvPr id="1196" name="Google Shape;1196;p158"/>
          <p:cNvSpPr txBox="1"/>
          <p:nvPr>
            <p:ph idx="3" type="subTitle"/>
          </p:nvPr>
        </p:nvSpPr>
        <p:spPr>
          <a:xfrm>
            <a:off x="343200" y="1123275"/>
            <a:ext cx="4143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400"/>
              <a:t>Operating Systems</a:t>
            </a:r>
            <a:endParaRPr sz="2400"/>
          </a:p>
        </p:txBody>
      </p:sp>
      <p:sp>
        <p:nvSpPr>
          <p:cNvPr id="1197" name="Google Shape;1197;p158"/>
          <p:cNvSpPr txBox="1"/>
          <p:nvPr>
            <p:ph idx="2" type="subTitle"/>
          </p:nvPr>
        </p:nvSpPr>
        <p:spPr>
          <a:xfrm>
            <a:off x="4783425" y="1695975"/>
            <a:ext cx="4143000" cy="26235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200"/>
              <a:t>Update to the latest definitions to ensure protection against the latest threats </a:t>
            </a:r>
            <a:endParaRPr sz="2200"/>
          </a:p>
          <a:p>
            <a:pPr indent="-368300" lvl="0" marL="457200" rtl="0" algn="l">
              <a:spcBef>
                <a:spcPts val="0"/>
              </a:spcBef>
              <a:spcAft>
                <a:spcPts val="0"/>
              </a:spcAft>
              <a:buSzPts val="2200"/>
              <a:buChar char="●"/>
            </a:pPr>
            <a:r>
              <a:rPr lang="en" sz="2200"/>
              <a:t>Symantec/Norton, McAfee, Windows Defender, Avast, and many others!</a:t>
            </a:r>
            <a:endParaRPr sz="1500"/>
          </a:p>
        </p:txBody>
      </p:sp>
      <p:sp>
        <p:nvSpPr>
          <p:cNvPr id="1198" name="Google Shape;1198;p158"/>
          <p:cNvSpPr txBox="1"/>
          <p:nvPr>
            <p:ph idx="3" type="subTitle"/>
          </p:nvPr>
        </p:nvSpPr>
        <p:spPr>
          <a:xfrm>
            <a:off x="4634700" y="1123425"/>
            <a:ext cx="4143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400"/>
              <a:t>Anti-Virus</a:t>
            </a:r>
            <a:endParaRPr sz="2400"/>
          </a:p>
        </p:txBody>
      </p:sp>
      <p:cxnSp>
        <p:nvCxnSpPr>
          <p:cNvPr id="1199" name="Google Shape;1199;p158"/>
          <p:cNvCxnSpPr/>
          <p:nvPr/>
        </p:nvCxnSpPr>
        <p:spPr>
          <a:xfrm rot="10800000">
            <a:off x="4572000" y="1242450"/>
            <a:ext cx="0" cy="2658600"/>
          </a:xfrm>
          <a:prstGeom prst="straightConnector1">
            <a:avLst/>
          </a:prstGeom>
          <a:noFill/>
          <a:ln cap="flat" cmpd="sng" w="19050">
            <a:solidFill>
              <a:schemeClr val="lt2"/>
            </a:solidFill>
            <a:prstDash val="solid"/>
            <a:round/>
            <a:headEnd len="med" w="med" type="none"/>
            <a:tailEnd len="med" w="med" type="none"/>
          </a:ln>
        </p:spPr>
      </p:cxnSp>
      <p:grpSp>
        <p:nvGrpSpPr>
          <p:cNvPr id="1200" name="Google Shape;1200;p158"/>
          <p:cNvGrpSpPr/>
          <p:nvPr/>
        </p:nvGrpSpPr>
        <p:grpSpPr>
          <a:xfrm>
            <a:off x="1019693" y="4070593"/>
            <a:ext cx="789090" cy="789090"/>
            <a:chOff x="366348" y="4060036"/>
            <a:chExt cx="911400" cy="911400"/>
          </a:xfrm>
        </p:grpSpPr>
        <p:sp>
          <p:nvSpPr>
            <p:cNvPr id="1201" name="Google Shape;1201;p158"/>
            <p:cNvSpPr/>
            <p:nvPr/>
          </p:nvSpPr>
          <p:spPr>
            <a:xfrm>
              <a:off x="366348" y="4060036"/>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02" name="Google Shape;1202;p158"/>
            <p:cNvPicPr preferRelativeResize="0"/>
            <p:nvPr/>
          </p:nvPicPr>
          <p:blipFill rotWithShape="1">
            <a:blip r:embed="rId3">
              <a:alphaModFix/>
            </a:blip>
            <a:srcRect b="0" l="0" r="0" t="0"/>
            <a:stretch/>
          </p:blipFill>
          <p:spPr>
            <a:xfrm>
              <a:off x="432793" y="4126483"/>
              <a:ext cx="778618" cy="778610"/>
            </a:xfrm>
            <a:prstGeom prst="rect">
              <a:avLst/>
            </a:prstGeom>
            <a:noFill/>
            <a:ln>
              <a:noFill/>
            </a:ln>
          </p:spPr>
        </p:pic>
      </p:grpSp>
      <p:grpSp>
        <p:nvGrpSpPr>
          <p:cNvPr id="1203" name="Google Shape;1203;p158"/>
          <p:cNvGrpSpPr/>
          <p:nvPr/>
        </p:nvGrpSpPr>
        <p:grpSpPr>
          <a:xfrm>
            <a:off x="4809011" y="4070647"/>
            <a:ext cx="789090" cy="789090"/>
            <a:chOff x="4952236" y="4060098"/>
            <a:chExt cx="911400" cy="911400"/>
          </a:xfrm>
        </p:grpSpPr>
        <p:sp>
          <p:nvSpPr>
            <p:cNvPr id="1204" name="Google Shape;1204;p158"/>
            <p:cNvSpPr/>
            <p:nvPr/>
          </p:nvSpPr>
          <p:spPr>
            <a:xfrm>
              <a:off x="4952236" y="4060098"/>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05" name="Google Shape;1205;p158"/>
            <p:cNvPicPr preferRelativeResize="0"/>
            <p:nvPr/>
          </p:nvPicPr>
          <p:blipFill rotWithShape="1">
            <a:blip r:embed="rId4">
              <a:alphaModFix/>
            </a:blip>
            <a:srcRect b="35296" l="0" r="82466" t="0"/>
            <a:stretch/>
          </p:blipFill>
          <p:spPr>
            <a:xfrm>
              <a:off x="5172100" y="4252675"/>
              <a:ext cx="498247" cy="572700"/>
            </a:xfrm>
            <a:prstGeom prst="rect">
              <a:avLst/>
            </a:prstGeom>
            <a:noFill/>
            <a:ln>
              <a:noFill/>
            </a:ln>
          </p:spPr>
        </p:pic>
      </p:grpSp>
      <p:grpSp>
        <p:nvGrpSpPr>
          <p:cNvPr id="1206" name="Google Shape;1206;p158"/>
          <p:cNvGrpSpPr/>
          <p:nvPr/>
        </p:nvGrpSpPr>
        <p:grpSpPr>
          <a:xfrm>
            <a:off x="6072114" y="4070658"/>
            <a:ext cx="789090" cy="789090"/>
            <a:chOff x="6306511" y="4060111"/>
            <a:chExt cx="911400" cy="911400"/>
          </a:xfrm>
        </p:grpSpPr>
        <p:sp>
          <p:nvSpPr>
            <p:cNvPr id="1207" name="Google Shape;1207;p158"/>
            <p:cNvSpPr/>
            <p:nvPr/>
          </p:nvSpPr>
          <p:spPr>
            <a:xfrm>
              <a:off x="6306511" y="4060111"/>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08" name="Google Shape;1208;p158"/>
            <p:cNvPicPr preferRelativeResize="0"/>
            <p:nvPr/>
          </p:nvPicPr>
          <p:blipFill>
            <a:blip r:embed="rId5">
              <a:alphaModFix/>
            </a:blip>
            <a:stretch>
              <a:fillRect/>
            </a:stretch>
          </p:blipFill>
          <p:spPr>
            <a:xfrm>
              <a:off x="6476977" y="4216268"/>
              <a:ext cx="570426" cy="599071"/>
            </a:xfrm>
            <a:prstGeom prst="rect">
              <a:avLst/>
            </a:prstGeom>
            <a:noFill/>
            <a:ln>
              <a:noFill/>
            </a:ln>
          </p:spPr>
        </p:pic>
      </p:grpSp>
      <p:grpSp>
        <p:nvGrpSpPr>
          <p:cNvPr id="1209" name="Google Shape;1209;p158"/>
          <p:cNvGrpSpPr/>
          <p:nvPr/>
        </p:nvGrpSpPr>
        <p:grpSpPr>
          <a:xfrm>
            <a:off x="2282797" y="4070647"/>
            <a:ext cx="789090" cy="789090"/>
            <a:chOff x="1788373" y="4060098"/>
            <a:chExt cx="911400" cy="911400"/>
          </a:xfrm>
        </p:grpSpPr>
        <p:sp>
          <p:nvSpPr>
            <p:cNvPr id="1210" name="Google Shape;1210;p158"/>
            <p:cNvSpPr/>
            <p:nvPr/>
          </p:nvSpPr>
          <p:spPr>
            <a:xfrm>
              <a:off x="1788373" y="4060098"/>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11" name="Google Shape;1211;p158"/>
            <p:cNvPicPr preferRelativeResize="0"/>
            <p:nvPr/>
          </p:nvPicPr>
          <p:blipFill rotWithShape="1">
            <a:blip r:embed="rId6">
              <a:alphaModFix/>
            </a:blip>
            <a:srcRect b="0" l="1133" r="1124" t="0"/>
            <a:stretch/>
          </p:blipFill>
          <p:spPr>
            <a:xfrm>
              <a:off x="1958861" y="4169275"/>
              <a:ext cx="570420" cy="693049"/>
            </a:xfrm>
            <a:prstGeom prst="rect">
              <a:avLst/>
            </a:prstGeom>
            <a:noFill/>
            <a:ln>
              <a:noFill/>
            </a:ln>
          </p:spPr>
        </p:pic>
      </p:grpSp>
      <p:grpSp>
        <p:nvGrpSpPr>
          <p:cNvPr id="1212" name="Google Shape;1212;p158"/>
          <p:cNvGrpSpPr/>
          <p:nvPr/>
        </p:nvGrpSpPr>
        <p:grpSpPr>
          <a:xfrm>
            <a:off x="3545901" y="4070582"/>
            <a:ext cx="789090" cy="789090"/>
            <a:chOff x="3210411" y="4060023"/>
            <a:chExt cx="911400" cy="911400"/>
          </a:xfrm>
        </p:grpSpPr>
        <p:sp>
          <p:nvSpPr>
            <p:cNvPr id="1213" name="Google Shape;1213;p158"/>
            <p:cNvSpPr/>
            <p:nvPr/>
          </p:nvSpPr>
          <p:spPr>
            <a:xfrm>
              <a:off x="3210411" y="4060023"/>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14" name="Google Shape;1214;p158"/>
            <p:cNvPicPr preferRelativeResize="0"/>
            <p:nvPr/>
          </p:nvPicPr>
          <p:blipFill rotWithShape="1">
            <a:blip r:embed="rId7">
              <a:alphaModFix/>
            </a:blip>
            <a:srcRect b="0" l="0" r="72397" t="0"/>
            <a:stretch/>
          </p:blipFill>
          <p:spPr>
            <a:xfrm>
              <a:off x="3304211" y="4101817"/>
              <a:ext cx="723802" cy="827661"/>
            </a:xfrm>
            <a:prstGeom prst="rect">
              <a:avLst/>
            </a:prstGeom>
            <a:noFill/>
            <a:ln>
              <a:noFill/>
            </a:ln>
          </p:spPr>
        </p:pic>
      </p:grpSp>
      <p:grpSp>
        <p:nvGrpSpPr>
          <p:cNvPr id="1215" name="Google Shape;1215;p158"/>
          <p:cNvGrpSpPr/>
          <p:nvPr/>
        </p:nvGrpSpPr>
        <p:grpSpPr>
          <a:xfrm>
            <a:off x="7335217" y="4090755"/>
            <a:ext cx="789090" cy="789090"/>
            <a:chOff x="7660786" y="4083323"/>
            <a:chExt cx="911400" cy="911400"/>
          </a:xfrm>
        </p:grpSpPr>
        <p:sp>
          <p:nvSpPr>
            <p:cNvPr id="1216" name="Google Shape;1216;p158"/>
            <p:cNvSpPr/>
            <p:nvPr/>
          </p:nvSpPr>
          <p:spPr>
            <a:xfrm>
              <a:off x="7660786" y="4083323"/>
              <a:ext cx="911400" cy="91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17" name="Google Shape;1217;p158"/>
            <p:cNvPicPr preferRelativeResize="0"/>
            <p:nvPr/>
          </p:nvPicPr>
          <p:blipFill>
            <a:blip r:embed="rId8">
              <a:alphaModFix/>
            </a:blip>
            <a:stretch>
              <a:fillRect/>
            </a:stretch>
          </p:blipFill>
          <p:spPr>
            <a:xfrm>
              <a:off x="7816928" y="4239485"/>
              <a:ext cx="599095" cy="599074"/>
            </a:xfrm>
            <a:prstGeom prst="rect">
              <a:avLst/>
            </a:prstGeom>
            <a:noFill/>
            <a:ln>
              <a:noFill/>
            </a:ln>
          </p:spPr>
        </p:pic>
      </p:grpSp>
      <p:sp>
        <p:nvSpPr>
          <p:cNvPr id="1218" name="Google Shape;1218;p15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sp>
        <p:nvSpPr>
          <p:cNvPr id="1223" name="Google Shape;1223;p159"/>
          <p:cNvSpPr txBox="1"/>
          <p:nvPr>
            <p:ph type="title"/>
          </p:nvPr>
        </p:nvSpPr>
        <p:spPr>
          <a:xfrm>
            <a:off x="418625" y="539700"/>
            <a:ext cx="54009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Don’t forget to update…</a:t>
            </a:r>
            <a:endParaRPr/>
          </a:p>
        </p:txBody>
      </p:sp>
      <p:sp>
        <p:nvSpPr>
          <p:cNvPr id="1224" name="Google Shape;1224;p159"/>
          <p:cNvSpPr txBox="1"/>
          <p:nvPr>
            <p:ph idx="1" type="subTitle"/>
          </p:nvPr>
        </p:nvSpPr>
        <p:spPr>
          <a:xfrm>
            <a:off x="418675" y="1112400"/>
            <a:ext cx="5400900" cy="37818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Clr>
                <a:schemeClr val="dk1"/>
              </a:buClr>
              <a:buSzPts val="2200"/>
              <a:buFont typeface="Alegreya Sans"/>
              <a:buChar char="●"/>
            </a:pPr>
            <a:r>
              <a:rPr lang="en" sz="2200"/>
              <a:t>Browser - your portal to the internet</a:t>
            </a:r>
            <a:endParaRPr sz="2200"/>
          </a:p>
          <a:p>
            <a:pPr indent="-368300" lvl="1" marL="914400" rtl="0" algn="l">
              <a:spcBef>
                <a:spcPts val="0"/>
              </a:spcBef>
              <a:spcAft>
                <a:spcPts val="0"/>
              </a:spcAft>
              <a:buClr>
                <a:schemeClr val="dk1"/>
              </a:buClr>
              <a:buSzPts val="2200"/>
              <a:buFont typeface="Alegreya Sans"/>
              <a:buChar char="○"/>
            </a:pPr>
            <a:r>
              <a:rPr lang="en" sz="2200"/>
              <a:t>Chrome, Firefox, Edge, Safari, Brave, etc.</a:t>
            </a:r>
            <a:endParaRPr sz="2200"/>
          </a:p>
          <a:p>
            <a:pPr indent="-368300" lvl="1" marL="914400" rtl="0" algn="l">
              <a:spcBef>
                <a:spcPts val="0"/>
              </a:spcBef>
              <a:spcAft>
                <a:spcPts val="0"/>
              </a:spcAft>
              <a:buClr>
                <a:schemeClr val="dk1"/>
              </a:buClr>
              <a:buSzPts val="2200"/>
              <a:buFont typeface="Alegreya Sans"/>
              <a:buChar char="○"/>
            </a:pPr>
            <a:r>
              <a:rPr lang="en" sz="2200" strike="sngStrike"/>
              <a:t>Internet Explorer</a:t>
            </a:r>
            <a:r>
              <a:rPr lang="en" sz="2200"/>
              <a:t> (Not recommended)</a:t>
            </a:r>
            <a:endParaRPr sz="2200"/>
          </a:p>
          <a:p>
            <a:pPr indent="-368300" lvl="0" marL="457200" rtl="0" algn="l">
              <a:spcBef>
                <a:spcPts val="0"/>
              </a:spcBef>
              <a:spcAft>
                <a:spcPts val="0"/>
              </a:spcAft>
              <a:buClr>
                <a:schemeClr val="dk1"/>
              </a:buClr>
              <a:buSzPts val="2200"/>
              <a:buFont typeface="Alegreya Sans"/>
              <a:buChar char="●"/>
            </a:pPr>
            <a:r>
              <a:rPr lang="en" sz="2200"/>
              <a:t>Mobile devices - cell phones &amp; tablets</a:t>
            </a:r>
            <a:endParaRPr sz="2200"/>
          </a:p>
          <a:p>
            <a:pPr indent="-368300" lvl="0" marL="457200" rtl="0" algn="l">
              <a:spcBef>
                <a:spcPts val="0"/>
              </a:spcBef>
              <a:spcAft>
                <a:spcPts val="0"/>
              </a:spcAft>
              <a:buClr>
                <a:schemeClr val="dk1"/>
              </a:buClr>
              <a:buSzPts val="2200"/>
              <a:buFont typeface="Alegreya Sans"/>
              <a:buChar char="●"/>
            </a:pPr>
            <a:r>
              <a:rPr lang="en" sz="2200"/>
              <a:t>Internet of Things (IoT) - Alexa, Google Home, light bulbs, thermostats, doorbells, surveillance system, smart locks, pet feeder, vacuums, health monitors... </a:t>
            </a:r>
            <a:br>
              <a:rPr lang="en" sz="2200"/>
            </a:br>
            <a:r>
              <a:rPr lang="en" sz="2200"/>
              <a:t>This list could keep going </a:t>
            </a:r>
            <a:r>
              <a:rPr lang="en" sz="2200" u="sng"/>
              <a:t>forever</a:t>
            </a:r>
            <a:r>
              <a:rPr lang="en" sz="2200"/>
              <a:t>!</a:t>
            </a:r>
            <a:endParaRPr sz="2600"/>
          </a:p>
        </p:txBody>
      </p:sp>
      <p:sp>
        <p:nvSpPr>
          <p:cNvPr id="1225" name="Google Shape;1225;p159"/>
          <p:cNvSpPr/>
          <p:nvPr/>
        </p:nvSpPr>
        <p:spPr>
          <a:xfrm>
            <a:off x="6633382" y="407225"/>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26" name="Google Shape;1226;p159"/>
          <p:cNvSpPr/>
          <p:nvPr/>
        </p:nvSpPr>
        <p:spPr>
          <a:xfrm>
            <a:off x="7798168" y="407225"/>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27" name="Google Shape;1227;p159"/>
          <p:cNvSpPr/>
          <p:nvPr/>
        </p:nvSpPr>
        <p:spPr>
          <a:xfrm>
            <a:off x="6633382" y="1621723"/>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28" name="Google Shape;1228;p159"/>
          <p:cNvSpPr/>
          <p:nvPr/>
        </p:nvSpPr>
        <p:spPr>
          <a:xfrm>
            <a:off x="7798168" y="1621723"/>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29" name="Google Shape;1229;p159"/>
          <p:cNvSpPr/>
          <p:nvPr/>
        </p:nvSpPr>
        <p:spPr>
          <a:xfrm>
            <a:off x="6633382" y="2836221"/>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30" name="Google Shape;1230;p159"/>
          <p:cNvSpPr/>
          <p:nvPr/>
        </p:nvSpPr>
        <p:spPr>
          <a:xfrm>
            <a:off x="6633382" y="4050718"/>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31" name="Google Shape;1231;p159"/>
          <p:cNvSpPr/>
          <p:nvPr/>
        </p:nvSpPr>
        <p:spPr>
          <a:xfrm>
            <a:off x="7798168" y="4050718"/>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232" name="Google Shape;1232;p159"/>
          <p:cNvSpPr/>
          <p:nvPr/>
        </p:nvSpPr>
        <p:spPr>
          <a:xfrm>
            <a:off x="7798168" y="2836221"/>
            <a:ext cx="843600" cy="843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pic>
        <p:nvPicPr>
          <p:cNvPr id="1233" name="Google Shape;1233;p159"/>
          <p:cNvPicPr preferRelativeResize="0"/>
          <p:nvPr/>
        </p:nvPicPr>
        <p:blipFill>
          <a:blip r:embed="rId3">
            <a:alphaModFix/>
          </a:blip>
          <a:stretch>
            <a:fillRect/>
          </a:stretch>
        </p:blipFill>
        <p:spPr>
          <a:xfrm>
            <a:off x="6692359" y="466194"/>
            <a:ext cx="725646" cy="725661"/>
          </a:xfrm>
          <a:prstGeom prst="rect">
            <a:avLst/>
          </a:prstGeom>
          <a:noFill/>
          <a:ln>
            <a:noFill/>
          </a:ln>
        </p:spPr>
      </p:pic>
      <p:pic>
        <p:nvPicPr>
          <p:cNvPr id="1234" name="Google Shape;1234;p159"/>
          <p:cNvPicPr preferRelativeResize="0"/>
          <p:nvPr/>
        </p:nvPicPr>
        <p:blipFill>
          <a:blip r:embed="rId4">
            <a:alphaModFix/>
          </a:blip>
          <a:stretch>
            <a:fillRect/>
          </a:stretch>
        </p:blipFill>
        <p:spPr>
          <a:xfrm>
            <a:off x="7880772" y="478804"/>
            <a:ext cx="678424" cy="700457"/>
          </a:xfrm>
          <a:prstGeom prst="rect">
            <a:avLst/>
          </a:prstGeom>
          <a:noFill/>
          <a:ln>
            <a:noFill/>
          </a:ln>
        </p:spPr>
      </p:pic>
      <p:pic>
        <p:nvPicPr>
          <p:cNvPr id="1235" name="Google Shape;1235;p159"/>
          <p:cNvPicPr preferRelativeResize="0"/>
          <p:nvPr/>
        </p:nvPicPr>
        <p:blipFill>
          <a:blip r:embed="rId5">
            <a:alphaModFix/>
          </a:blip>
          <a:stretch>
            <a:fillRect/>
          </a:stretch>
        </p:blipFill>
        <p:spPr>
          <a:xfrm>
            <a:off x="7828898" y="1652451"/>
            <a:ext cx="782140" cy="782144"/>
          </a:xfrm>
          <a:prstGeom prst="rect">
            <a:avLst/>
          </a:prstGeom>
          <a:noFill/>
          <a:ln>
            <a:noFill/>
          </a:ln>
        </p:spPr>
      </p:pic>
      <p:pic>
        <p:nvPicPr>
          <p:cNvPr id="1236" name="Google Shape;1236;p159"/>
          <p:cNvPicPr preferRelativeResize="0"/>
          <p:nvPr/>
        </p:nvPicPr>
        <p:blipFill>
          <a:blip r:embed="rId6">
            <a:alphaModFix/>
          </a:blip>
          <a:stretch>
            <a:fillRect/>
          </a:stretch>
        </p:blipFill>
        <p:spPr>
          <a:xfrm>
            <a:off x="6759327" y="2907795"/>
            <a:ext cx="591710" cy="700451"/>
          </a:xfrm>
          <a:prstGeom prst="rect">
            <a:avLst/>
          </a:prstGeom>
          <a:noFill/>
          <a:ln>
            <a:noFill/>
          </a:ln>
        </p:spPr>
      </p:pic>
      <p:pic>
        <p:nvPicPr>
          <p:cNvPr id="1237" name="Google Shape;1237;p159"/>
          <p:cNvPicPr preferRelativeResize="0"/>
          <p:nvPr/>
        </p:nvPicPr>
        <p:blipFill>
          <a:blip r:embed="rId7">
            <a:alphaModFix/>
          </a:blip>
          <a:stretch>
            <a:fillRect/>
          </a:stretch>
        </p:blipFill>
        <p:spPr>
          <a:xfrm>
            <a:off x="7807158" y="2845188"/>
            <a:ext cx="825672" cy="825676"/>
          </a:xfrm>
          <a:prstGeom prst="rect">
            <a:avLst/>
          </a:prstGeom>
          <a:noFill/>
          <a:ln>
            <a:noFill/>
          </a:ln>
        </p:spPr>
      </p:pic>
      <p:pic>
        <p:nvPicPr>
          <p:cNvPr id="1238" name="Google Shape;1238;p159"/>
          <p:cNvPicPr preferRelativeResize="0"/>
          <p:nvPr/>
        </p:nvPicPr>
        <p:blipFill rotWithShape="1">
          <a:blip r:embed="rId8">
            <a:alphaModFix/>
          </a:blip>
          <a:srcRect b="0" l="0" r="0" t="0"/>
          <a:stretch/>
        </p:blipFill>
        <p:spPr>
          <a:xfrm>
            <a:off x="6715952" y="4133693"/>
            <a:ext cx="678436" cy="678440"/>
          </a:xfrm>
          <a:prstGeom prst="rect">
            <a:avLst/>
          </a:prstGeom>
          <a:noFill/>
          <a:ln>
            <a:noFill/>
          </a:ln>
        </p:spPr>
      </p:pic>
      <p:pic>
        <p:nvPicPr>
          <p:cNvPr id="1239" name="Google Shape;1239;p159"/>
          <p:cNvPicPr preferRelativeResize="0"/>
          <p:nvPr/>
        </p:nvPicPr>
        <p:blipFill>
          <a:blip r:embed="rId9">
            <a:alphaModFix/>
          </a:blip>
          <a:stretch>
            <a:fillRect/>
          </a:stretch>
        </p:blipFill>
        <p:spPr>
          <a:xfrm>
            <a:off x="7857155" y="4110088"/>
            <a:ext cx="725646" cy="725649"/>
          </a:xfrm>
          <a:prstGeom prst="rect">
            <a:avLst/>
          </a:prstGeom>
          <a:noFill/>
          <a:ln>
            <a:noFill/>
          </a:ln>
        </p:spPr>
      </p:pic>
      <p:pic>
        <p:nvPicPr>
          <p:cNvPr id="1240" name="Google Shape;1240;p159"/>
          <p:cNvPicPr preferRelativeResize="0"/>
          <p:nvPr/>
        </p:nvPicPr>
        <p:blipFill>
          <a:blip r:embed="rId10">
            <a:alphaModFix/>
          </a:blip>
          <a:stretch>
            <a:fillRect/>
          </a:stretch>
        </p:blipFill>
        <p:spPr>
          <a:xfrm>
            <a:off x="6716348" y="1704688"/>
            <a:ext cx="677667" cy="677670"/>
          </a:xfrm>
          <a:prstGeom prst="rect">
            <a:avLst/>
          </a:prstGeom>
          <a:noFill/>
          <a:ln>
            <a:noFill/>
          </a:ln>
        </p:spPr>
      </p:pic>
      <p:sp>
        <p:nvSpPr>
          <p:cNvPr id="1241" name="Google Shape;1241;p15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60"/>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u="sng"/>
              <a:t>Worksheet #2</a:t>
            </a:r>
            <a:endParaRPr sz="4300" u="sng"/>
          </a:p>
          <a:p>
            <a:pPr indent="0" lvl="0" marL="0" rtl="0" algn="l">
              <a:spcBef>
                <a:spcPts val="0"/>
              </a:spcBef>
              <a:spcAft>
                <a:spcPts val="0"/>
              </a:spcAft>
              <a:buNone/>
            </a:pPr>
            <a:r>
              <a:rPr lang="en" sz="3600"/>
              <a:t>What’s on your network?</a:t>
            </a:r>
            <a:endParaRPr sz="3600"/>
          </a:p>
        </p:txBody>
      </p:sp>
      <p:pic>
        <p:nvPicPr>
          <p:cNvPr id="1247" name="Google Shape;1247;p160"/>
          <p:cNvPicPr preferRelativeResize="0"/>
          <p:nvPr>
            <p:ph idx="3" type="pic"/>
          </p:nvPr>
        </p:nvPicPr>
        <p:blipFill rotWithShape="1">
          <a:blip r:embed="rId3">
            <a:alphaModFix/>
          </a:blip>
          <a:srcRect b="0" l="17418" r="17418" t="0"/>
          <a:stretch/>
        </p:blipFill>
        <p:spPr>
          <a:xfrm>
            <a:off x="1018025" y="913275"/>
            <a:ext cx="2760600" cy="2823600"/>
          </a:xfrm>
          <a:prstGeom prst="snip2DiagRect">
            <a:avLst>
              <a:gd fmla="val 0" name="adj1"/>
              <a:gd fmla="val 16667" name="adj2"/>
            </a:avLst>
          </a:prstGeom>
        </p:spPr>
      </p:pic>
      <p:sp>
        <p:nvSpPr>
          <p:cNvPr id="1248" name="Google Shape;1248;p160"/>
          <p:cNvSpPr txBox="1"/>
          <p:nvPr>
            <p:ph type="title"/>
          </p:nvPr>
        </p:nvSpPr>
        <p:spPr>
          <a:xfrm>
            <a:off x="1018025" y="3914650"/>
            <a:ext cx="7091700" cy="64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100"/>
              <a:t>https://www.treetopsecurity.com/CAT</a:t>
            </a:r>
            <a:endParaRPr sz="1400"/>
          </a:p>
        </p:txBody>
      </p:sp>
      <p:sp>
        <p:nvSpPr>
          <p:cNvPr id="1249" name="Google Shape;1249;p160"/>
          <p:cNvSpPr/>
          <p:nvPr/>
        </p:nvSpPr>
        <p:spPr>
          <a:xfrm>
            <a:off x="4151075" y="913275"/>
            <a:ext cx="841843" cy="834718"/>
          </a:xfrm>
          <a:custGeom>
            <a:rect b="b" l="l" r="r" t="t"/>
            <a:pathLst>
              <a:path extrusionOk="0" h="12653" w="12761">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6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161"/>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000"/>
              <a:t>All About Passwords</a:t>
            </a:r>
            <a:endParaRPr sz="3600"/>
          </a:p>
        </p:txBody>
      </p:sp>
      <p:sp>
        <p:nvSpPr>
          <p:cNvPr id="1256" name="Google Shape;1256;p161"/>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03</a:t>
            </a:r>
            <a:endParaRPr sz="3600"/>
          </a:p>
        </p:txBody>
      </p:sp>
      <p:pic>
        <p:nvPicPr>
          <p:cNvPr id="1257" name="Google Shape;1257;p161"/>
          <p:cNvPicPr preferRelativeResize="0"/>
          <p:nvPr>
            <p:ph idx="3" type="pic"/>
          </p:nvPr>
        </p:nvPicPr>
        <p:blipFill rotWithShape="1">
          <a:blip r:embed="rId3">
            <a:alphaModFix/>
          </a:blip>
          <a:srcRect b="14011" l="41321" r="18649" t="2883"/>
          <a:stretch/>
        </p:blipFill>
        <p:spPr>
          <a:xfrm>
            <a:off x="1018025" y="913275"/>
            <a:ext cx="2760600" cy="3317100"/>
          </a:xfrm>
          <a:prstGeom prst="snip2DiagRect">
            <a:avLst>
              <a:gd fmla="val 0" name="adj1"/>
              <a:gd fmla="val 16667" name="adj2"/>
            </a:avLst>
          </a:prstGeom>
        </p:spPr>
      </p:pic>
      <p:sp>
        <p:nvSpPr>
          <p:cNvPr id="1258" name="Google Shape;1258;p16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pic>
        <p:nvPicPr>
          <p:cNvPr id="1263" name="Google Shape;1263;p162"/>
          <p:cNvPicPr preferRelativeResize="0"/>
          <p:nvPr/>
        </p:nvPicPr>
        <p:blipFill rotWithShape="1">
          <a:blip r:embed="rId3">
            <a:alphaModFix/>
          </a:blip>
          <a:srcRect b="0" l="13546" r="13546" t="4434"/>
          <a:stretch/>
        </p:blipFill>
        <p:spPr>
          <a:xfrm>
            <a:off x="1835700" y="468300"/>
            <a:ext cx="5472600" cy="4206900"/>
          </a:xfrm>
          <a:prstGeom prst="flowChartAlternateProcess">
            <a:avLst/>
          </a:prstGeom>
          <a:noFill/>
          <a:ln>
            <a:noFill/>
          </a:ln>
        </p:spPr>
      </p:pic>
      <p:sp>
        <p:nvSpPr>
          <p:cNvPr id="1264" name="Google Shape;1264;p162"/>
          <p:cNvSpPr txBox="1"/>
          <p:nvPr/>
        </p:nvSpPr>
        <p:spPr>
          <a:xfrm>
            <a:off x="373500" y="635000"/>
            <a:ext cx="8397000" cy="702000"/>
          </a:xfrm>
          <a:prstGeom prst="rect">
            <a:avLst/>
          </a:prstGeom>
          <a:noFill/>
          <a:ln>
            <a:noFill/>
          </a:ln>
          <a:effectLst>
            <a:outerShdw blurRad="85725" rotWithShape="0" algn="bl" dir="1200000" dist="57150">
              <a:srgbClr val="000000"/>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800">
                <a:solidFill>
                  <a:schemeClr val="dk1"/>
                </a:solidFill>
                <a:latin typeface="Alegreya Sans"/>
                <a:ea typeface="Alegreya Sans"/>
                <a:cs typeface="Alegreya Sans"/>
                <a:sym typeface="Alegreya Sans"/>
              </a:rPr>
              <a:t>SOMEONE FIGURED OUT MY PASSWORD,</a:t>
            </a:r>
            <a:endParaRPr b="1" sz="3800">
              <a:solidFill>
                <a:schemeClr val="dk1"/>
              </a:solidFill>
              <a:latin typeface="Alegreya Sans"/>
              <a:ea typeface="Alegreya Sans"/>
              <a:cs typeface="Alegreya Sans"/>
              <a:sym typeface="Alegreya Sans"/>
            </a:endParaRPr>
          </a:p>
        </p:txBody>
      </p:sp>
      <p:sp>
        <p:nvSpPr>
          <p:cNvPr id="1265" name="Google Shape;1265;p162"/>
          <p:cNvSpPr txBox="1"/>
          <p:nvPr/>
        </p:nvSpPr>
        <p:spPr>
          <a:xfrm>
            <a:off x="373500" y="3578050"/>
            <a:ext cx="8397000" cy="702000"/>
          </a:xfrm>
          <a:prstGeom prst="rect">
            <a:avLst/>
          </a:prstGeom>
          <a:noFill/>
          <a:ln>
            <a:noFill/>
          </a:ln>
          <a:effectLst>
            <a:outerShdw blurRad="85725" rotWithShape="0" algn="bl" dir="1200000" dist="57150">
              <a:srgbClr val="000000"/>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800">
                <a:solidFill>
                  <a:schemeClr val="dk1"/>
                </a:solidFill>
                <a:latin typeface="Alegreya Sans"/>
                <a:ea typeface="Alegreya Sans"/>
                <a:cs typeface="Alegreya Sans"/>
                <a:sym typeface="Alegreya Sans"/>
              </a:rPr>
              <a:t>NOW I HAVE TO RENAME MY DOG</a:t>
            </a:r>
            <a:endParaRPr b="1" sz="3800">
              <a:solidFill>
                <a:schemeClr val="dk1"/>
              </a:solidFill>
              <a:latin typeface="Alegreya Sans"/>
              <a:ea typeface="Alegreya Sans"/>
              <a:cs typeface="Alegreya Sans"/>
              <a:sym typeface="Alegreya Sans"/>
            </a:endParaRPr>
          </a:p>
        </p:txBody>
      </p:sp>
      <p:sp>
        <p:nvSpPr>
          <p:cNvPr id="1266" name="Google Shape;1266;p16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163"/>
          <p:cNvSpPr txBox="1"/>
          <p:nvPr>
            <p:ph type="title"/>
          </p:nvPr>
        </p:nvSpPr>
        <p:spPr>
          <a:xfrm>
            <a:off x="567600" y="2926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Managing Passwords</a:t>
            </a:r>
            <a:endParaRPr/>
          </a:p>
        </p:txBody>
      </p:sp>
      <p:sp>
        <p:nvSpPr>
          <p:cNvPr id="1272" name="Google Shape;1272;p163"/>
          <p:cNvSpPr txBox="1"/>
          <p:nvPr/>
        </p:nvSpPr>
        <p:spPr>
          <a:xfrm>
            <a:off x="567600" y="865325"/>
            <a:ext cx="7852500" cy="39666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Keep your passwords in a </a:t>
            </a:r>
            <a:r>
              <a:rPr lang="en" sz="1800" u="sng">
                <a:solidFill>
                  <a:schemeClr val="dk1"/>
                </a:solidFill>
                <a:latin typeface="Alegreya Sans"/>
                <a:ea typeface="Alegreya Sans"/>
                <a:cs typeface="Alegreya Sans"/>
                <a:sym typeface="Alegreya Sans"/>
              </a:rPr>
              <a:t>secure</a:t>
            </a:r>
            <a:r>
              <a:rPr lang="en" sz="1800">
                <a:solidFill>
                  <a:schemeClr val="dk1"/>
                </a:solidFill>
                <a:latin typeface="Alegreya Sans"/>
                <a:ea typeface="Alegreya Sans"/>
                <a:cs typeface="Alegreya Sans"/>
                <a:sym typeface="Alegreya Sans"/>
              </a:rPr>
              <a:t> location</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Do NOT use paper or sticky notes  </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Do NOT store passwords in clear-text on </a:t>
            </a:r>
            <a:br>
              <a:rPr lang="en" sz="1800">
                <a:solidFill>
                  <a:schemeClr val="dk1"/>
                </a:solidFill>
                <a:latin typeface="Alegreya Sans"/>
                <a:ea typeface="Alegreya Sans"/>
                <a:cs typeface="Alegreya Sans"/>
                <a:sym typeface="Alegreya Sans"/>
              </a:rPr>
            </a:br>
            <a:r>
              <a:rPr lang="en" sz="1800">
                <a:solidFill>
                  <a:schemeClr val="dk1"/>
                </a:solidFill>
                <a:latin typeface="Alegreya Sans"/>
                <a:ea typeface="Alegreya Sans"/>
                <a:cs typeface="Alegreya Sans"/>
                <a:sym typeface="Alegreya Sans"/>
              </a:rPr>
              <a:t>your computer - Word, Excel, etc. </a:t>
            </a:r>
            <a:endParaRPr sz="1800">
              <a:solidFill>
                <a:schemeClr val="dk1"/>
              </a:solidFill>
              <a:latin typeface="Alegreya Sans"/>
              <a:ea typeface="Alegreya Sans"/>
              <a:cs typeface="Alegreya Sans"/>
              <a:sym typeface="Alegreya Sans"/>
            </a:endParaRPr>
          </a:p>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Utilize a password manager (aka vault)</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b="1" lang="en" sz="1800">
                <a:solidFill>
                  <a:schemeClr val="dk1"/>
                </a:solidFill>
                <a:latin typeface="Alegreya Sans"/>
                <a:ea typeface="Alegreya Sans"/>
                <a:cs typeface="Alegreya Sans"/>
                <a:sym typeface="Alegreya Sans"/>
              </a:rPr>
              <a:t>Bitwarden</a:t>
            </a:r>
            <a:endParaRPr b="1"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Chrome?</a:t>
            </a:r>
            <a:endParaRPr sz="1800">
              <a:solidFill>
                <a:schemeClr val="dk1"/>
              </a:solidFill>
              <a:latin typeface="Alegreya Sans"/>
              <a:ea typeface="Alegreya Sans"/>
              <a:cs typeface="Alegreya Sans"/>
              <a:sym typeface="Alegreya Sans"/>
            </a:endParaRPr>
          </a:p>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Benefits of a password manager </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One strong password to access them all</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Passwords are stored securely</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Auto-fill username/password on websites</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Sync between desktop, laptop, and mobile</a:t>
            </a:r>
            <a:endParaRPr sz="1800">
              <a:solidFill>
                <a:schemeClr val="dk1"/>
              </a:solidFill>
              <a:latin typeface="Alegreya Sans"/>
              <a:ea typeface="Alegreya Sans"/>
              <a:cs typeface="Alegreya Sans"/>
              <a:sym typeface="Alegreya Sans"/>
            </a:endParaRPr>
          </a:p>
        </p:txBody>
      </p:sp>
      <p:sp>
        <p:nvSpPr>
          <p:cNvPr id="1273" name="Google Shape;1273;p163"/>
          <p:cNvSpPr txBox="1"/>
          <p:nvPr/>
        </p:nvSpPr>
        <p:spPr>
          <a:xfrm>
            <a:off x="2065913" y="2434123"/>
            <a:ext cx="2152200" cy="580800"/>
          </a:xfrm>
          <a:prstGeom prst="rect">
            <a:avLst/>
          </a:prstGeom>
          <a:noFill/>
          <a:ln>
            <a:noFill/>
          </a:ln>
        </p:spPr>
        <p:txBody>
          <a:bodyPr anchorCtr="0" anchor="t" bIns="91425" lIns="91425" spcFirstLastPara="1" rIns="91425" wrap="square" tIns="91425">
            <a:noAutofit/>
          </a:bodyPr>
          <a:lstStyle/>
          <a:p>
            <a:pPr indent="-342900" lvl="1" marL="914400" rtl="0" algn="l">
              <a:lnSpc>
                <a:spcPct val="115000"/>
              </a:lnSpc>
              <a:spcBef>
                <a:spcPts val="0"/>
              </a:spcBef>
              <a:spcAft>
                <a:spcPts val="0"/>
              </a:spcAft>
              <a:buClr>
                <a:srgbClr val="FFFFFF"/>
              </a:buClr>
              <a:buSzPts val="1800"/>
              <a:buFont typeface="Alegreya Sans"/>
              <a:buChar char="○"/>
            </a:pPr>
            <a:r>
              <a:rPr lang="en" sz="1800">
                <a:solidFill>
                  <a:srgbClr val="FFFFFF"/>
                </a:solidFill>
                <a:latin typeface="Alegreya Sans"/>
                <a:ea typeface="Alegreya Sans"/>
                <a:cs typeface="Alegreya Sans"/>
                <a:sym typeface="Alegreya Sans"/>
              </a:rPr>
              <a:t>KeePass</a:t>
            </a:r>
            <a:endParaRPr sz="1800">
              <a:latin typeface="Alegreya Sans"/>
              <a:ea typeface="Alegreya Sans"/>
              <a:cs typeface="Alegreya Sans"/>
              <a:sym typeface="Alegreya Sans"/>
            </a:endParaRPr>
          </a:p>
        </p:txBody>
      </p:sp>
      <p:sp>
        <p:nvSpPr>
          <p:cNvPr id="1274" name="Google Shape;1274;p163"/>
          <p:cNvSpPr txBox="1"/>
          <p:nvPr/>
        </p:nvSpPr>
        <p:spPr>
          <a:xfrm>
            <a:off x="3557038" y="2434123"/>
            <a:ext cx="2590200" cy="489000"/>
          </a:xfrm>
          <a:prstGeom prst="rect">
            <a:avLst/>
          </a:prstGeom>
          <a:noFill/>
          <a:ln>
            <a:noFill/>
          </a:ln>
        </p:spPr>
        <p:txBody>
          <a:bodyPr anchorCtr="0" anchor="t" bIns="91425" lIns="91425" spcFirstLastPara="1" rIns="91425" wrap="square" tIns="91425">
            <a:noAutofit/>
          </a:bodyPr>
          <a:lstStyle/>
          <a:p>
            <a:pPr indent="-342900" lvl="1" marL="914400" rtl="0" algn="l">
              <a:lnSpc>
                <a:spcPct val="115000"/>
              </a:lnSpc>
              <a:spcBef>
                <a:spcPts val="0"/>
              </a:spcBef>
              <a:spcAft>
                <a:spcPts val="0"/>
              </a:spcAft>
              <a:buClr>
                <a:srgbClr val="FFFFFF"/>
              </a:buClr>
              <a:buSzPts val="1800"/>
              <a:buFont typeface="Alegreya Sans"/>
              <a:buChar char="○"/>
            </a:pPr>
            <a:r>
              <a:rPr lang="en" sz="1800" strike="sngStrike">
                <a:solidFill>
                  <a:srgbClr val="FFFFFF"/>
                </a:solidFill>
                <a:latin typeface="Alegreya Sans"/>
                <a:ea typeface="Alegreya Sans"/>
                <a:cs typeface="Alegreya Sans"/>
                <a:sym typeface="Alegreya Sans"/>
              </a:rPr>
              <a:t>LastPass</a:t>
            </a:r>
            <a:endParaRPr sz="1800" strike="sngStrike">
              <a:latin typeface="Alegreya Sans"/>
              <a:ea typeface="Alegreya Sans"/>
              <a:cs typeface="Alegreya Sans"/>
              <a:sym typeface="Alegreya Sans"/>
            </a:endParaRPr>
          </a:p>
        </p:txBody>
      </p:sp>
      <p:sp>
        <p:nvSpPr>
          <p:cNvPr id="1275" name="Google Shape;1275;p163"/>
          <p:cNvSpPr txBox="1"/>
          <p:nvPr/>
        </p:nvSpPr>
        <p:spPr>
          <a:xfrm>
            <a:off x="2070815" y="2746169"/>
            <a:ext cx="3078000" cy="580800"/>
          </a:xfrm>
          <a:prstGeom prst="rect">
            <a:avLst/>
          </a:prstGeom>
          <a:noFill/>
          <a:ln>
            <a:noFill/>
          </a:ln>
        </p:spPr>
        <p:txBody>
          <a:bodyPr anchorCtr="0" anchor="t" bIns="91425" lIns="91425" spcFirstLastPara="1" rIns="91425" wrap="square" tIns="91425">
            <a:noAutofit/>
          </a:bodyPr>
          <a:lstStyle/>
          <a:p>
            <a:pPr indent="-342900" lvl="1" marL="914400" rtl="0" algn="l">
              <a:lnSpc>
                <a:spcPct val="115000"/>
              </a:lnSpc>
              <a:spcBef>
                <a:spcPts val="0"/>
              </a:spcBef>
              <a:spcAft>
                <a:spcPts val="0"/>
              </a:spcAft>
              <a:buClr>
                <a:srgbClr val="FFFFFF"/>
              </a:buClr>
              <a:buSzPts val="1800"/>
              <a:buFont typeface="Alegreya Sans"/>
              <a:buChar char="○"/>
            </a:pPr>
            <a:r>
              <a:rPr lang="en" sz="1800">
                <a:solidFill>
                  <a:srgbClr val="FFFFFF"/>
                </a:solidFill>
                <a:latin typeface="Alegreya Sans"/>
                <a:ea typeface="Alegreya Sans"/>
                <a:cs typeface="Alegreya Sans"/>
                <a:sym typeface="Alegreya Sans"/>
              </a:rPr>
              <a:t>Apple Keychain?</a:t>
            </a:r>
            <a:endParaRPr sz="1800">
              <a:latin typeface="Alegreya Sans"/>
              <a:ea typeface="Alegreya Sans"/>
              <a:cs typeface="Alegreya Sans"/>
              <a:sym typeface="Alegreya Sans"/>
            </a:endParaRPr>
          </a:p>
        </p:txBody>
      </p:sp>
      <p:pic>
        <p:nvPicPr>
          <p:cNvPr id="1276" name="Google Shape;1276;p163"/>
          <p:cNvPicPr preferRelativeResize="0"/>
          <p:nvPr/>
        </p:nvPicPr>
        <p:blipFill>
          <a:blip r:embed="rId3">
            <a:alphaModFix/>
          </a:blip>
          <a:stretch>
            <a:fillRect/>
          </a:stretch>
        </p:blipFill>
        <p:spPr>
          <a:xfrm>
            <a:off x="7781125" y="2638725"/>
            <a:ext cx="891876" cy="891849"/>
          </a:xfrm>
          <a:prstGeom prst="rect">
            <a:avLst/>
          </a:prstGeom>
          <a:noFill/>
          <a:ln>
            <a:noFill/>
          </a:ln>
        </p:spPr>
      </p:pic>
      <p:pic>
        <p:nvPicPr>
          <p:cNvPr id="1277" name="Google Shape;1277;p163"/>
          <p:cNvPicPr preferRelativeResize="0"/>
          <p:nvPr/>
        </p:nvPicPr>
        <p:blipFill>
          <a:blip r:embed="rId4">
            <a:alphaModFix/>
          </a:blip>
          <a:stretch>
            <a:fillRect/>
          </a:stretch>
        </p:blipFill>
        <p:spPr>
          <a:xfrm>
            <a:off x="7781127" y="3741301"/>
            <a:ext cx="891874" cy="891855"/>
          </a:xfrm>
          <a:prstGeom prst="rect">
            <a:avLst/>
          </a:prstGeom>
          <a:noFill/>
          <a:ln>
            <a:noFill/>
          </a:ln>
        </p:spPr>
      </p:pic>
      <p:pic>
        <p:nvPicPr>
          <p:cNvPr id="1278" name="Google Shape;1278;p163"/>
          <p:cNvPicPr preferRelativeResize="0"/>
          <p:nvPr/>
        </p:nvPicPr>
        <p:blipFill>
          <a:blip r:embed="rId5">
            <a:alphaModFix/>
          </a:blip>
          <a:stretch>
            <a:fillRect/>
          </a:stretch>
        </p:blipFill>
        <p:spPr>
          <a:xfrm>
            <a:off x="6467088" y="3706711"/>
            <a:ext cx="961089" cy="961064"/>
          </a:xfrm>
          <a:prstGeom prst="rect">
            <a:avLst/>
          </a:prstGeom>
          <a:noFill/>
          <a:ln>
            <a:noFill/>
          </a:ln>
        </p:spPr>
      </p:pic>
      <p:pic>
        <p:nvPicPr>
          <p:cNvPr id="1279" name="Google Shape;1279;p163"/>
          <p:cNvPicPr preferRelativeResize="0"/>
          <p:nvPr/>
        </p:nvPicPr>
        <p:blipFill>
          <a:blip r:embed="rId6">
            <a:alphaModFix/>
          </a:blip>
          <a:stretch>
            <a:fillRect/>
          </a:stretch>
        </p:blipFill>
        <p:spPr>
          <a:xfrm>
            <a:off x="6467090" y="2658317"/>
            <a:ext cx="891885" cy="891859"/>
          </a:xfrm>
          <a:prstGeom prst="rect">
            <a:avLst/>
          </a:prstGeom>
          <a:noFill/>
          <a:ln>
            <a:noFill/>
          </a:ln>
        </p:spPr>
      </p:pic>
      <p:grpSp>
        <p:nvGrpSpPr>
          <p:cNvPr id="1280" name="Google Shape;1280;p163"/>
          <p:cNvGrpSpPr/>
          <p:nvPr/>
        </p:nvGrpSpPr>
        <p:grpSpPr>
          <a:xfrm>
            <a:off x="7624121" y="3706701"/>
            <a:ext cx="488971" cy="489019"/>
            <a:chOff x="2081650" y="4993750"/>
            <a:chExt cx="483125" cy="483125"/>
          </a:xfrm>
        </p:grpSpPr>
        <p:sp>
          <p:nvSpPr>
            <p:cNvPr id="1281" name="Google Shape;1281;p163"/>
            <p:cNvSpPr/>
            <p:nvPr/>
          </p:nvSpPr>
          <p:spPr>
            <a:xfrm>
              <a:off x="2081650" y="4993750"/>
              <a:ext cx="483125" cy="483125"/>
            </a:xfrm>
            <a:custGeom>
              <a:rect b="b" l="l" r="r" t="t"/>
              <a:pathLst>
                <a:path extrusionOk="0" h="19325" w="19325">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1282" name="Google Shape;1282;p163"/>
            <p:cNvSpPr/>
            <p:nvPr/>
          </p:nvSpPr>
          <p:spPr>
            <a:xfrm>
              <a:off x="2209375" y="5125625"/>
              <a:ext cx="227600" cy="219350"/>
            </a:xfrm>
            <a:custGeom>
              <a:rect b="b" l="l" r="r" t="t"/>
              <a:pathLst>
                <a:path extrusionOk="0" h="8774" w="9104">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1283" name="Google Shape;1283;p163"/>
          <p:cNvGrpSpPr/>
          <p:nvPr/>
        </p:nvGrpSpPr>
        <p:grpSpPr>
          <a:xfrm>
            <a:off x="6296680" y="2586506"/>
            <a:ext cx="488971" cy="489019"/>
            <a:chOff x="1487200" y="4993750"/>
            <a:chExt cx="483125" cy="483125"/>
          </a:xfrm>
        </p:grpSpPr>
        <p:sp>
          <p:nvSpPr>
            <p:cNvPr id="1284" name="Google Shape;1284;p163"/>
            <p:cNvSpPr/>
            <p:nvPr/>
          </p:nvSpPr>
          <p:spPr>
            <a:xfrm>
              <a:off x="1487200" y="4993750"/>
              <a:ext cx="483125" cy="483125"/>
            </a:xfrm>
            <a:custGeom>
              <a:rect b="b" l="l" r="r" t="t"/>
              <a:pathLst>
                <a:path extrusionOk="0" h="19325" w="19325">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1285" name="Google Shape;1285;p163"/>
            <p:cNvSpPr/>
            <p:nvPr/>
          </p:nvSpPr>
          <p:spPr>
            <a:xfrm>
              <a:off x="1602600" y="5143950"/>
              <a:ext cx="250350" cy="182725"/>
            </a:xfrm>
            <a:custGeom>
              <a:rect b="b" l="l" r="r" t="t"/>
              <a:pathLst>
                <a:path extrusionOk="0" h="7309" w="10014">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1286" name="Google Shape;1286;p16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287" name="Google Shape;1287;p163"/>
          <p:cNvPicPr preferRelativeResize="0"/>
          <p:nvPr/>
        </p:nvPicPr>
        <p:blipFill>
          <a:blip r:embed="rId7">
            <a:alphaModFix/>
          </a:blip>
          <a:stretch>
            <a:fillRect/>
          </a:stretch>
        </p:blipFill>
        <p:spPr>
          <a:xfrm>
            <a:off x="6467100" y="349600"/>
            <a:ext cx="2152200" cy="2152200"/>
          </a:xfrm>
          <a:prstGeom prst="roundRect">
            <a:avLst>
              <a:gd fmla="val 16667" name="adj"/>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14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whoami</a:t>
            </a:r>
            <a:endParaRPr/>
          </a:p>
        </p:txBody>
      </p:sp>
      <p:pic>
        <p:nvPicPr>
          <p:cNvPr descr="https://media.licdn.com/media-proxy/ext?w=800&amp;h=800&amp;f=n&amp;hash=HtKNge4UssXhO7oWtR5SFynJAsY%3D&amp;ora=1%2CaFBCTXdkRmpGL2lvQUFBPQ%2CxAVta5g-0R6jnhodx1Ey9KGTqAGj6E5DQJHUA3L0CHH05IbfPWi8cJbdcbGgpkARcS4CjQBkeuu1ETbhQ468eY7nL90l38TkIcT5aRUPbhU4hGUB5sE-Pg" id="1031" name="Google Shape;1031;p146"/>
          <p:cNvPicPr preferRelativeResize="0"/>
          <p:nvPr/>
        </p:nvPicPr>
        <p:blipFill rotWithShape="1">
          <a:blip r:embed="rId3">
            <a:alphaModFix/>
          </a:blip>
          <a:srcRect b="0" l="0" r="0" t="0"/>
          <a:stretch/>
        </p:blipFill>
        <p:spPr>
          <a:xfrm>
            <a:off x="4582600" y="238529"/>
            <a:ext cx="1078200" cy="808800"/>
          </a:xfrm>
          <a:prstGeom prst="roundRect">
            <a:avLst>
              <a:gd fmla="val 16667" name="adj"/>
            </a:avLst>
          </a:prstGeom>
          <a:noFill/>
          <a:ln>
            <a:noFill/>
          </a:ln>
        </p:spPr>
      </p:pic>
      <p:pic>
        <p:nvPicPr>
          <p:cNvPr id="1032" name="Google Shape;1032;p146"/>
          <p:cNvPicPr preferRelativeResize="0"/>
          <p:nvPr/>
        </p:nvPicPr>
        <p:blipFill rotWithShape="1">
          <a:blip r:embed="rId4">
            <a:alphaModFix/>
          </a:blip>
          <a:srcRect b="0" l="12502" r="12495" t="0"/>
          <a:stretch/>
        </p:blipFill>
        <p:spPr>
          <a:xfrm>
            <a:off x="5870025" y="238529"/>
            <a:ext cx="1078200" cy="808800"/>
          </a:xfrm>
          <a:prstGeom prst="roundRect">
            <a:avLst>
              <a:gd fmla="val 16667" name="adj"/>
            </a:avLst>
          </a:prstGeom>
          <a:noFill/>
          <a:ln>
            <a:noFill/>
          </a:ln>
        </p:spPr>
      </p:pic>
      <p:pic>
        <p:nvPicPr>
          <p:cNvPr id="1033" name="Google Shape;1033;p146"/>
          <p:cNvPicPr preferRelativeResize="0"/>
          <p:nvPr/>
        </p:nvPicPr>
        <p:blipFill rotWithShape="1">
          <a:blip r:embed="rId5">
            <a:alphaModFix/>
          </a:blip>
          <a:srcRect b="0" l="0" r="0" t="0"/>
          <a:stretch/>
        </p:blipFill>
        <p:spPr>
          <a:xfrm>
            <a:off x="7157450" y="234332"/>
            <a:ext cx="1078200" cy="817200"/>
          </a:xfrm>
          <a:prstGeom prst="roundRect">
            <a:avLst>
              <a:gd fmla="val 16667" name="adj"/>
            </a:avLst>
          </a:prstGeom>
          <a:noFill/>
          <a:ln>
            <a:noFill/>
          </a:ln>
        </p:spPr>
      </p:pic>
      <p:pic>
        <p:nvPicPr>
          <p:cNvPr id="1034" name="Google Shape;1034;p146"/>
          <p:cNvPicPr preferRelativeResize="0"/>
          <p:nvPr/>
        </p:nvPicPr>
        <p:blipFill rotWithShape="1">
          <a:blip r:embed="rId6">
            <a:alphaModFix/>
          </a:blip>
          <a:srcRect b="0" l="12355" r="12355" t="0"/>
          <a:stretch/>
        </p:blipFill>
        <p:spPr>
          <a:xfrm>
            <a:off x="3295175" y="245579"/>
            <a:ext cx="1078200" cy="794700"/>
          </a:xfrm>
          <a:prstGeom prst="roundRect">
            <a:avLst>
              <a:gd fmla="val 16667" name="adj"/>
            </a:avLst>
          </a:prstGeom>
          <a:noFill/>
          <a:ln>
            <a:noFill/>
          </a:ln>
        </p:spPr>
      </p:pic>
      <p:sp>
        <p:nvSpPr>
          <p:cNvPr id="1035" name="Google Shape;1035;p14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graphicFrame>
        <p:nvGraphicFramePr>
          <p:cNvPr id="1036" name="Google Shape;1036;p146"/>
          <p:cNvGraphicFramePr/>
          <p:nvPr/>
        </p:nvGraphicFramePr>
        <p:xfrm>
          <a:off x="720000" y="1040275"/>
          <a:ext cx="3000000" cy="3000000"/>
        </p:xfrm>
        <a:graphic>
          <a:graphicData uri="http://schemas.openxmlformats.org/drawingml/2006/table">
            <a:tbl>
              <a:tblPr>
                <a:noFill/>
                <a:tableStyleId>{A3DE71FF-B0C7-4E21-A6C0-3129241EBEFA}</a:tableStyleId>
              </a:tblPr>
              <a:tblGrid>
                <a:gridCol w="7515650"/>
              </a:tblGrid>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25+ years of IT &amp; Cybersecurity Experience</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Consulted for companies all over the world</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Multiple computer-related bachelor degrees from FHSU</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Master’s degree in Information Security Engineering from SANS Technology Institute</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Alphabet soup of security-related certifications: GSE #231, CISSP, SANS/GIAC(x10)</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Co-Organizer of BSidesKC Annual Cybersecurity Conference (Kansas City)</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Founded IT Provider (MSP) in 2003, acquired in 2016</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Founded TreeTop Security in 2016</a:t>
                      </a:r>
                      <a:r>
                        <a:rPr b="1" lang="en">
                          <a:solidFill>
                            <a:schemeClr val="dk1"/>
                          </a:solidFill>
                          <a:latin typeface="Manrope"/>
                          <a:ea typeface="Manrope"/>
                          <a:cs typeface="Manrope"/>
                          <a:sym typeface="Manrope"/>
                        </a:rPr>
                        <a:t>, lead design on Peak Platform</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Founded 501(</a:t>
                      </a:r>
                      <a:r>
                        <a:rPr b="1" lang="en" sz="1700">
                          <a:solidFill>
                            <a:schemeClr val="dk1"/>
                          </a:solidFill>
                          <a:latin typeface="Alegreya Sans"/>
                          <a:ea typeface="Alegreya Sans"/>
                          <a:cs typeface="Alegreya Sans"/>
                          <a:sym typeface="Alegreya Sans"/>
                        </a:rPr>
                        <a:t>c</a:t>
                      </a:r>
                      <a:r>
                        <a:rPr b="1" lang="en">
                          <a:solidFill>
                            <a:schemeClr val="dk1"/>
                          </a:solidFill>
                          <a:latin typeface="Manrope"/>
                          <a:ea typeface="Manrope"/>
                          <a:cs typeface="Manrope"/>
                          <a:sym typeface="Manrope"/>
                        </a:rPr>
                        <a:t>)(3) STEM Harvest in 2021 - stemharvest.org</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46275">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2024 </a:t>
                      </a:r>
                      <a:r>
                        <a:rPr b="1" lang="en">
                          <a:solidFill>
                            <a:schemeClr val="dk1"/>
                          </a:solidFill>
                          <a:latin typeface="Manrope"/>
                          <a:ea typeface="Manrope"/>
                          <a:cs typeface="Manrope"/>
                          <a:sym typeface="Manrope"/>
                        </a:rPr>
                        <a:t>SBA Kansas Small Business Person of the Year </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283350">
                <a:tc>
                  <a:txBody>
                    <a:bodyPr/>
                    <a:lstStyle/>
                    <a:p>
                      <a:pPr indent="0" lvl="0" marL="0" rtl="0" algn="l">
                        <a:spcBef>
                          <a:spcPts val="0"/>
                        </a:spcBef>
                        <a:spcAft>
                          <a:spcPts val="0"/>
                        </a:spcAft>
                        <a:buNone/>
                      </a:pPr>
                      <a:r>
                        <a:rPr b="1" lang="en">
                          <a:solidFill>
                            <a:schemeClr val="dk1"/>
                          </a:solidFill>
                          <a:latin typeface="Manrope"/>
                          <a:ea typeface="Manrope"/>
                          <a:cs typeface="Manrope"/>
                          <a:sym typeface="Manrope"/>
                        </a:rPr>
                        <a:t>2025 Hays Chamber Entrepreneur of the Year </a:t>
                      </a:r>
                      <a:endParaRPr b="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64"/>
          <p:cNvSpPr txBox="1"/>
          <p:nvPr/>
        </p:nvSpPr>
        <p:spPr>
          <a:xfrm>
            <a:off x="5948975" y="2131706"/>
            <a:ext cx="2401800" cy="873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000">
                <a:solidFill>
                  <a:srgbClr val="FFFFFF"/>
                </a:solidFill>
                <a:latin typeface="Alegreya Sans"/>
                <a:ea typeface="Alegreya Sans"/>
                <a:cs typeface="Alegreya Sans"/>
                <a:sym typeface="Alegreya Sans"/>
              </a:rPr>
              <a:t>Much easier</a:t>
            </a:r>
            <a:r>
              <a:rPr lang="en" sz="2000">
                <a:solidFill>
                  <a:srgbClr val="FFFFFF"/>
                </a:solidFill>
                <a:latin typeface="Alegreya Sans"/>
                <a:ea typeface="Alegreya Sans"/>
                <a:cs typeface="Alegreya Sans"/>
                <a:sym typeface="Alegreya Sans"/>
              </a:rPr>
              <a:t> with a password manager!</a:t>
            </a:r>
            <a:endParaRPr>
              <a:latin typeface="Alegreya Sans"/>
              <a:ea typeface="Alegreya Sans"/>
              <a:cs typeface="Alegreya Sans"/>
              <a:sym typeface="Alegreya Sans"/>
            </a:endParaRPr>
          </a:p>
        </p:txBody>
      </p:sp>
      <p:sp>
        <p:nvSpPr>
          <p:cNvPr id="1293" name="Google Shape;1293;p164"/>
          <p:cNvSpPr/>
          <p:nvPr/>
        </p:nvSpPr>
        <p:spPr>
          <a:xfrm>
            <a:off x="6015425" y="2179856"/>
            <a:ext cx="2268900" cy="777300"/>
          </a:xfrm>
          <a:prstGeom prst="roundRect">
            <a:avLst>
              <a:gd fmla="val 16667" name="adj"/>
            </a:avLst>
          </a:prstGeom>
          <a:no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4" name="Google Shape;1294;p164"/>
          <p:cNvSpPr txBox="1"/>
          <p:nvPr/>
        </p:nvSpPr>
        <p:spPr>
          <a:xfrm>
            <a:off x="568850" y="176775"/>
            <a:ext cx="7125900" cy="914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b="1" lang="en" sz="3000">
                <a:solidFill>
                  <a:srgbClr val="FFFFFF"/>
                </a:solidFill>
                <a:latin typeface="Manrope"/>
                <a:ea typeface="Manrope"/>
                <a:cs typeface="Manrope"/>
                <a:sym typeface="Manrope"/>
              </a:rPr>
              <a:t>Password Tips</a:t>
            </a:r>
            <a:endParaRPr b="1" sz="3000">
              <a:solidFill>
                <a:srgbClr val="FFFFFF"/>
              </a:solidFill>
              <a:latin typeface="Manrope"/>
              <a:ea typeface="Manrope"/>
              <a:cs typeface="Manrope"/>
              <a:sym typeface="Manrope"/>
            </a:endParaRPr>
          </a:p>
        </p:txBody>
      </p:sp>
      <p:sp>
        <p:nvSpPr>
          <p:cNvPr id="1295" name="Google Shape;1295;p164"/>
          <p:cNvSpPr txBox="1"/>
          <p:nvPr/>
        </p:nvSpPr>
        <p:spPr>
          <a:xfrm>
            <a:off x="499175" y="735081"/>
            <a:ext cx="7222800" cy="29214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Avoid using items that can be associated with you </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Address </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Phone numbers</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Pet names</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Separate passwords for every account </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Auto-generated, near impossible to guess</a:t>
            </a:r>
            <a:endParaRPr sz="2000">
              <a:solidFill>
                <a:srgbClr val="FFFFFF"/>
              </a:solidFill>
              <a:latin typeface="Alegreya Sans"/>
              <a:ea typeface="Alegreya Sans"/>
              <a:cs typeface="Alegreya Sans"/>
              <a:sym typeface="Alegreya Sans"/>
            </a:endParaRPr>
          </a:p>
          <a:p>
            <a:pPr indent="0" lvl="0" marL="0" rtl="0" algn="l">
              <a:lnSpc>
                <a:spcPct val="115000"/>
              </a:lnSpc>
              <a:spcBef>
                <a:spcPts val="1200"/>
              </a:spcBef>
              <a:spcAft>
                <a:spcPts val="1200"/>
              </a:spcAft>
              <a:buNone/>
            </a:pPr>
            <a:r>
              <a:t/>
            </a:r>
            <a:endParaRPr sz="2000">
              <a:solidFill>
                <a:srgbClr val="FFFFFF"/>
              </a:solidFill>
              <a:latin typeface="Lato"/>
              <a:ea typeface="Lato"/>
              <a:cs typeface="Lato"/>
              <a:sym typeface="Lato"/>
            </a:endParaRPr>
          </a:p>
        </p:txBody>
      </p:sp>
      <p:grpSp>
        <p:nvGrpSpPr>
          <p:cNvPr id="1296" name="Google Shape;1296;p164"/>
          <p:cNvGrpSpPr/>
          <p:nvPr/>
        </p:nvGrpSpPr>
        <p:grpSpPr>
          <a:xfrm>
            <a:off x="568850" y="3091819"/>
            <a:ext cx="1898400" cy="1722500"/>
            <a:chOff x="564625" y="3168019"/>
            <a:chExt cx="1898400" cy="1722500"/>
          </a:xfrm>
        </p:grpSpPr>
        <p:grpSp>
          <p:nvGrpSpPr>
            <p:cNvPr id="1297" name="Google Shape;1297;p164"/>
            <p:cNvGrpSpPr/>
            <p:nvPr/>
          </p:nvGrpSpPr>
          <p:grpSpPr>
            <a:xfrm>
              <a:off x="1046500" y="3168019"/>
              <a:ext cx="1018200" cy="1018200"/>
              <a:chOff x="1359550" y="3154500"/>
              <a:chExt cx="1018200" cy="1018200"/>
            </a:xfrm>
          </p:grpSpPr>
          <p:sp>
            <p:nvSpPr>
              <p:cNvPr id="1298" name="Google Shape;1298;p164"/>
              <p:cNvSpPr/>
              <p:nvPr/>
            </p:nvSpPr>
            <p:spPr>
              <a:xfrm>
                <a:off x="1359550" y="3154500"/>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164"/>
              <p:cNvSpPr/>
              <p:nvPr/>
            </p:nvSpPr>
            <p:spPr>
              <a:xfrm>
                <a:off x="1409800" y="3204750"/>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164"/>
              <p:cNvSpPr/>
              <p:nvPr/>
            </p:nvSpPr>
            <p:spPr>
              <a:xfrm>
                <a:off x="1409800" y="3204750"/>
                <a:ext cx="917700" cy="917700"/>
              </a:xfrm>
              <a:prstGeom prst="pie">
                <a:avLst>
                  <a:gd fmla="val 6160106"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164"/>
              <p:cNvSpPr/>
              <p:nvPr/>
            </p:nvSpPr>
            <p:spPr>
              <a:xfrm>
                <a:off x="1540600" y="3335550"/>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2" name="Google Shape;1302;p164"/>
            <p:cNvSpPr txBox="1"/>
            <p:nvPr/>
          </p:nvSpPr>
          <p:spPr>
            <a:xfrm>
              <a:off x="564625" y="4183119"/>
              <a:ext cx="1898400" cy="707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sz="1500">
                  <a:solidFill>
                    <a:srgbClr val="FFFFFF"/>
                  </a:solidFill>
                  <a:latin typeface="Alegreya Sans"/>
                  <a:ea typeface="Alegreya Sans"/>
                  <a:cs typeface="Alegreya Sans"/>
                  <a:sym typeface="Alegreya Sans"/>
                </a:rPr>
                <a:t>Rely on sticky notes </a:t>
              </a:r>
              <a:br>
                <a:rPr lang="en" sz="1500">
                  <a:solidFill>
                    <a:srgbClr val="FFFFFF"/>
                  </a:solidFill>
                  <a:latin typeface="Alegreya Sans"/>
                  <a:ea typeface="Alegreya Sans"/>
                  <a:cs typeface="Alegreya Sans"/>
                  <a:sym typeface="Alegreya Sans"/>
                </a:rPr>
              </a:br>
              <a:r>
                <a:rPr lang="en" sz="1500">
                  <a:solidFill>
                    <a:srgbClr val="FFFFFF"/>
                  </a:solidFill>
                  <a:latin typeface="Alegreya Sans"/>
                  <a:ea typeface="Alegreya Sans"/>
                  <a:cs typeface="Alegreya Sans"/>
                  <a:sym typeface="Alegreya Sans"/>
                </a:rPr>
                <a:t>for password mgmt</a:t>
              </a:r>
              <a:endParaRPr sz="1500">
                <a:solidFill>
                  <a:srgbClr val="FFFFFF"/>
                </a:solidFill>
                <a:latin typeface="Alegreya Sans"/>
                <a:ea typeface="Alegreya Sans"/>
                <a:cs typeface="Alegreya Sans"/>
                <a:sym typeface="Alegreya Sans"/>
              </a:endParaRPr>
            </a:p>
          </p:txBody>
        </p:sp>
        <p:sp>
          <p:nvSpPr>
            <p:cNvPr id="1303" name="Google Shape;1303;p164"/>
            <p:cNvSpPr txBox="1"/>
            <p:nvPr/>
          </p:nvSpPr>
          <p:spPr>
            <a:xfrm>
              <a:off x="1234775" y="3506160"/>
              <a:ext cx="6459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200">
                  <a:solidFill>
                    <a:schemeClr val="dk1"/>
                  </a:solidFill>
                  <a:latin typeface="Lato"/>
                  <a:ea typeface="Lato"/>
                  <a:cs typeface="Lato"/>
                  <a:sym typeface="Lato"/>
                </a:rPr>
                <a:t>42%</a:t>
              </a:r>
              <a:endParaRPr b="1" sz="1200">
                <a:solidFill>
                  <a:schemeClr val="dk1"/>
                </a:solidFill>
                <a:latin typeface="Lato"/>
                <a:ea typeface="Lato"/>
                <a:cs typeface="Lato"/>
                <a:sym typeface="Lato"/>
              </a:endParaRPr>
            </a:p>
            <a:p>
              <a:pPr indent="0" lvl="0" marL="0" rtl="0" algn="ctr">
                <a:spcBef>
                  <a:spcPts val="1600"/>
                </a:spcBef>
                <a:spcAft>
                  <a:spcPts val="0"/>
                </a:spcAft>
                <a:buNone/>
              </a:pPr>
              <a:r>
                <a:t/>
              </a:r>
              <a:endParaRPr b="1" sz="1200">
                <a:solidFill>
                  <a:srgbClr val="FFFFFF"/>
                </a:solidFill>
                <a:latin typeface="Lato"/>
                <a:ea typeface="Lato"/>
                <a:cs typeface="Lato"/>
                <a:sym typeface="Lato"/>
              </a:endParaRPr>
            </a:p>
          </p:txBody>
        </p:sp>
      </p:grpSp>
      <p:grpSp>
        <p:nvGrpSpPr>
          <p:cNvPr id="1304" name="Google Shape;1304;p164"/>
          <p:cNvGrpSpPr/>
          <p:nvPr/>
        </p:nvGrpSpPr>
        <p:grpSpPr>
          <a:xfrm>
            <a:off x="2477017" y="3091819"/>
            <a:ext cx="1824600" cy="1722500"/>
            <a:chOff x="2492650" y="3168019"/>
            <a:chExt cx="1824600" cy="1722500"/>
          </a:xfrm>
        </p:grpSpPr>
        <p:sp>
          <p:nvSpPr>
            <p:cNvPr id="1305" name="Google Shape;1305;p164"/>
            <p:cNvSpPr/>
            <p:nvPr/>
          </p:nvSpPr>
          <p:spPr>
            <a:xfrm>
              <a:off x="2894375" y="3168019"/>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164"/>
            <p:cNvSpPr/>
            <p:nvPr/>
          </p:nvSpPr>
          <p:spPr>
            <a:xfrm>
              <a:off x="2944625" y="3218269"/>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164"/>
            <p:cNvSpPr/>
            <p:nvPr/>
          </p:nvSpPr>
          <p:spPr>
            <a:xfrm>
              <a:off x="2944625" y="3218269"/>
              <a:ext cx="917700" cy="917700"/>
            </a:xfrm>
            <a:prstGeom prst="pie">
              <a:avLst>
                <a:gd fmla="val 5243394"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64"/>
            <p:cNvSpPr/>
            <p:nvPr/>
          </p:nvSpPr>
          <p:spPr>
            <a:xfrm>
              <a:off x="3075425" y="3349069"/>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64"/>
            <p:cNvSpPr txBox="1"/>
            <p:nvPr/>
          </p:nvSpPr>
          <p:spPr>
            <a:xfrm>
              <a:off x="2492650" y="4183119"/>
              <a:ext cx="1824600" cy="707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sz="1500">
                  <a:solidFill>
                    <a:srgbClr val="FFFFFF"/>
                  </a:solidFill>
                  <a:latin typeface="Alegreya Sans"/>
                  <a:ea typeface="Alegreya Sans"/>
                  <a:cs typeface="Alegreya Sans"/>
                  <a:sym typeface="Alegreya Sans"/>
                </a:rPr>
                <a:t>Re-use password for multiple accounts</a:t>
              </a:r>
              <a:endParaRPr sz="1500">
                <a:solidFill>
                  <a:srgbClr val="FFFFFF"/>
                </a:solidFill>
                <a:latin typeface="Alegreya Sans"/>
                <a:ea typeface="Alegreya Sans"/>
                <a:cs typeface="Alegreya Sans"/>
                <a:sym typeface="Alegreya Sans"/>
              </a:endParaRPr>
            </a:p>
          </p:txBody>
        </p:sp>
        <p:sp>
          <p:nvSpPr>
            <p:cNvPr id="1310" name="Google Shape;1310;p164"/>
            <p:cNvSpPr txBox="1"/>
            <p:nvPr/>
          </p:nvSpPr>
          <p:spPr>
            <a:xfrm>
              <a:off x="3084275" y="3506160"/>
              <a:ext cx="6459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200">
                  <a:solidFill>
                    <a:srgbClr val="FFFFFF"/>
                  </a:solidFill>
                  <a:latin typeface="Lato"/>
                  <a:ea typeface="Lato"/>
                  <a:cs typeface="Lato"/>
                  <a:sym typeface="Lato"/>
                </a:rPr>
                <a:t>52%</a:t>
              </a:r>
              <a:endParaRPr b="1" sz="1200">
                <a:solidFill>
                  <a:srgbClr val="FFFFFF"/>
                </a:solidFill>
                <a:latin typeface="Lato"/>
                <a:ea typeface="Lato"/>
                <a:cs typeface="Lato"/>
                <a:sym typeface="Lato"/>
              </a:endParaRPr>
            </a:p>
            <a:p>
              <a:pPr indent="0" lvl="0" marL="0" rtl="0" algn="ctr">
                <a:spcBef>
                  <a:spcPts val="1600"/>
                </a:spcBef>
                <a:spcAft>
                  <a:spcPts val="0"/>
                </a:spcAft>
                <a:buNone/>
              </a:pPr>
              <a:r>
                <a:t/>
              </a:r>
              <a:endParaRPr b="1" sz="1200">
                <a:solidFill>
                  <a:srgbClr val="FFFFFF"/>
                </a:solidFill>
                <a:latin typeface="Lato"/>
                <a:ea typeface="Lato"/>
                <a:cs typeface="Lato"/>
                <a:sym typeface="Lato"/>
              </a:endParaRPr>
            </a:p>
          </p:txBody>
        </p:sp>
      </p:grpSp>
      <p:grpSp>
        <p:nvGrpSpPr>
          <p:cNvPr id="1311" name="Google Shape;1311;p164"/>
          <p:cNvGrpSpPr/>
          <p:nvPr/>
        </p:nvGrpSpPr>
        <p:grpSpPr>
          <a:xfrm>
            <a:off x="4311383" y="3091819"/>
            <a:ext cx="1898400" cy="1722500"/>
            <a:chOff x="4316925" y="3168019"/>
            <a:chExt cx="1898400" cy="1722500"/>
          </a:xfrm>
        </p:grpSpPr>
        <p:sp>
          <p:nvSpPr>
            <p:cNvPr id="1312" name="Google Shape;1312;p164"/>
            <p:cNvSpPr/>
            <p:nvPr/>
          </p:nvSpPr>
          <p:spPr>
            <a:xfrm>
              <a:off x="4745201" y="3168019"/>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64"/>
            <p:cNvSpPr/>
            <p:nvPr/>
          </p:nvSpPr>
          <p:spPr>
            <a:xfrm>
              <a:off x="4795451" y="3218269"/>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164"/>
            <p:cNvSpPr/>
            <p:nvPr/>
          </p:nvSpPr>
          <p:spPr>
            <a:xfrm>
              <a:off x="4795451" y="3218269"/>
              <a:ext cx="917700" cy="917700"/>
            </a:xfrm>
            <a:prstGeom prst="pie">
              <a:avLst>
                <a:gd fmla="val 3602496"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64"/>
            <p:cNvSpPr/>
            <p:nvPr/>
          </p:nvSpPr>
          <p:spPr>
            <a:xfrm>
              <a:off x="4926251" y="3349069"/>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64"/>
            <p:cNvSpPr txBox="1"/>
            <p:nvPr/>
          </p:nvSpPr>
          <p:spPr>
            <a:xfrm>
              <a:off x="4316925" y="4183119"/>
              <a:ext cx="1898400" cy="707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sz="1500">
                  <a:solidFill>
                    <a:srgbClr val="FFFFFF"/>
                  </a:solidFill>
                  <a:latin typeface="Alegreya Sans"/>
                  <a:ea typeface="Alegreya Sans"/>
                  <a:cs typeface="Alegreya Sans"/>
                  <a:sym typeface="Alegreya Sans"/>
                </a:rPr>
                <a:t>Use name or birthdate in password</a:t>
              </a:r>
              <a:endParaRPr sz="1500">
                <a:solidFill>
                  <a:srgbClr val="FFFFFF"/>
                </a:solidFill>
                <a:latin typeface="Alegreya Sans"/>
                <a:ea typeface="Alegreya Sans"/>
                <a:cs typeface="Alegreya Sans"/>
                <a:sym typeface="Alegreya Sans"/>
              </a:endParaRPr>
            </a:p>
          </p:txBody>
        </p:sp>
        <p:sp>
          <p:nvSpPr>
            <p:cNvPr id="1317" name="Google Shape;1317;p164"/>
            <p:cNvSpPr txBox="1"/>
            <p:nvPr/>
          </p:nvSpPr>
          <p:spPr>
            <a:xfrm>
              <a:off x="4930425" y="3506160"/>
              <a:ext cx="6459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200">
                  <a:solidFill>
                    <a:schemeClr val="dk1"/>
                  </a:solidFill>
                  <a:latin typeface="Lato"/>
                  <a:ea typeface="Lato"/>
                  <a:cs typeface="Lato"/>
                  <a:sym typeface="Lato"/>
                </a:rPr>
                <a:t>59%</a:t>
              </a:r>
              <a:endParaRPr b="1" sz="1200">
                <a:solidFill>
                  <a:schemeClr val="dk1"/>
                </a:solidFill>
                <a:latin typeface="Lato"/>
                <a:ea typeface="Lato"/>
                <a:cs typeface="Lato"/>
                <a:sym typeface="Lato"/>
              </a:endParaRPr>
            </a:p>
            <a:p>
              <a:pPr indent="0" lvl="0" marL="0" rtl="0" algn="ctr">
                <a:spcBef>
                  <a:spcPts val="1600"/>
                </a:spcBef>
                <a:spcAft>
                  <a:spcPts val="0"/>
                </a:spcAft>
                <a:buNone/>
              </a:pPr>
              <a:r>
                <a:t/>
              </a:r>
              <a:endParaRPr b="1" sz="1200">
                <a:solidFill>
                  <a:srgbClr val="FFFFFF"/>
                </a:solidFill>
                <a:latin typeface="Lato"/>
                <a:ea typeface="Lato"/>
                <a:cs typeface="Lato"/>
                <a:sym typeface="Lato"/>
              </a:endParaRPr>
            </a:p>
          </p:txBody>
        </p:sp>
      </p:grpSp>
      <p:grpSp>
        <p:nvGrpSpPr>
          <p:cNvPr id="1318" name="Google Shape;1318;p164"/>
          <p:cNvGrpSpPr/>
          <p:nvPr/>
        </p:nvGrpSpPr>
        <p:grpSpPr>
          <a:xfrm>
            <a:off x="6219550" y="3091819"/>
            <a:ext cx="1898400" cy="1722500"/>
            <a:chOff x="6215325" y="3168019"/>
            <a:chExt cx="1898400" cy="1722500"/>
          </a:xfrm>
        </p:grpSpPr>
        <p:sp>
          <p:nvSpPr>
            <p:cNvPr id="1319" name="Google Shape;1319;p164"/>
            <p:cNvSpPr/>
            <p:nvPr/>
          </p:nvSpPr>
          <p:spPr>
            <a:xfrm>
              <a:off x="6594159" y="3168019"/>
              <a:ext cx="1018200" cy="101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164"/>
            <p:cNvSpPr/>
            <p:nvPr/>
          </p:nvSpPr>
          <p:spPr>
            <a:xfrm>
              <a:off x="6644409" y="3218269"/>
              <a:ext cx="917700" cy="917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64"/>
            <p:cNvSpPr/>
            <p:nvPr/>
          </p:nvSpPr>
          <p:spPr>
            <a:xfrm>
              <a:off x="6644409" y="3218269"/>
              <a:ext cx="917700" cy="917700"/>
            </a:xfrm>
            <a:prstGeom prst="pie">
              <a:avLst>
                <a:gd fmla="val 12896955" name="adj1"/>
                <a:gd fmla="val 16200000" name="adj2"/>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64"/>
            <p:cNvSpPr/>
            <p:nvPr/>
          </p:nvSpPr>
          <p:spPr>
            <a:xfrm>
              <a:off x="6775209" y="3349069"/>
              <a:ext cx="656100" cy="6561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164"/>
            <p:cNvSpPr txBox="1"/>
            <p:nvPr/>
          </p:nvSpPr>
          <p:spPr>
            <a:xfrm>
              <a:off x="6215325" y="4183119"/>
              <a:ext cx="1898400" cy="707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None/>
              </a:pPr>
              <a:r>
                <a:rPr lang="en" sz="1500">
                  <a:solidFill>
                    <a:srgbClr val="FFFFFF"/>
                  </a:solidFill>
                  <a:latin typeface="Alegreya Sans"/>
                  <a:ea typeface="Alegreya Sans"/>
                  <a:cs typeface="Alegreya Sans"/>
                  <a:sym typeface="Alegreya Sans"/>
                </a:rPr>
                <a:t>Reuse same password for all accounts</a:t>
              </a:r>
              <a:endParaRPr sz="1500">
                <a:solidFill>
                  <a:srgbClr val="FFFFFF"/>
                </a:solidFill>
                <a:latin typeface="Alegreya Sans"/>
                <a:ea typeface="Alegreya Sans"/>
                <a:cs typeface="Alegreya Sans"/>
                <a:sym typeface="Alegreya Sans"/>
              </a:endParaRPr>
            </a:p>
          </p:txBody>
        </p:sp>
        <p:sp>
          <p:nvSpPr>
            <p:cNvPr id="1324" name="Google Shape;1324;p164"/>
            <p:cNvSpPr txBox="1"/>
            <p:nvPr/>
          </p:nvSpPr>
          <p:spPr>
            <a:xfrm>
              <a:off x="6785750" y="3506160"/>
              <a:ext cx="645900" cy="270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200">
                  <a:solidFill>
                    <a:schemeClr val="dk1"/>
                  </a:solidFill>
                  <a:latin typeface="Lato"/>
                  <a:ea typeface="Lato"/>
                  <a:cs typeface="Lato"/>
                  <a:sym typeface="Lato"/>
                </a:rPr>
                <a:t>13%</a:t>
              </a:r>
              <a:endParaRPr b="1" sz="1200">
                <a:solidFill>
                  <a:schemeClr val="dk1"/>
                </a:solidFill>
                <a:latin typeface="Lato"/>
                <a:ea typeface="Lato"/>
                <a:cs typeface="Lato"/>
                <a:sym typeface="Lato"/>
              </a:endParaRPr>
            </a:p>
            <a:p>
              <a:pPr indent="0" lvl="0" marL="0" rtl="0" algn="ctr">
                <a:spcBef>
                  <a:spcPts val="1600"/>
                </a:spcBef>
                <a:spcAft>
                  <a:spcPts val="0"/>
                </a:spcAft>
                <a:buNone/>
              </a:pPr>
              <a:r>
                <a:t/>
              </a:r>
              <a:endParaRPr b="1" sz="1200">
                <a:solidFill>
                  <a:srgbClr val="FFFFFF"/>
                </a:solidFill>
                <a:latin typeface="Lato"/>
                <a:ea typeface="Lato"/>
                <a:cs typeface="Lato"/>
                <a:sym typeface="Lato"/>
              </a:endParaRPr>
            </a:p>
          </p:txBody>
        </p:sp>
      </p:grpSp>
      <p:sp>
        <p:nvSpPr>
          <p:cNvPr id="1325" name="Google Shape;1325;p164"/>
          <p:cNvSpPr txBox="1"/>
          <p:nvPr/>
        </p:nvSpPr>
        <p:spPr>
          <a:xfrm>
            <a:off x="3327800" y="1090881"/>
            <a:ext cx="3000000" cy="1155600"/>
          </a:xfrm>
          <a:prstGeom prst="rect">
            <a:avLst/>
          </a:prstGeom>
          <a:noFill/>
          <a:ln>
            <a:noFill/>
          </a:ln>
        </p:spPr>
        <p:txBody>
          <a:bodyPr anchorCtr="0" anchor="t" bIns="91425" lIns="91425" spcFirstLastPara="1" rIns="91425" wrap="square" tIns="91425">
            <a:noAutofit/>
          </a:bodyPr>
          <a:lstStyle/>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Child names</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Birthdays</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Sports teams</a:t>
            </a:r>
            <a:endParaRPr sz="2000">
              <a:solidFill>
                <a:srgbClr val="FFFFFF"/>
              </a:solidFill>
              <a:latin typeface="Alegreya Sans"/>
              <a:ea typeface="Alegreya Sans"/>
              <a:cs typeface="Alegreya Sans"/>
              <a:sym typeface="Alegreya Sans"/>
            </a:endParaRPr>
          </a:p>
          <a:p>
            <a:pPr indent="0" lvl="0" marL="914400" rtl="0" algn="l">
              <a:lnSpc>
                <a:spcPct val="115000"/>
              </a:lnSpc>
              <a:spcBef>
                <a:spcPts val="1600"/>
              </a:spcBef>
              <a:spcAft>
                <a:spcPts val="1600"/>
              </a:spcAft>
              <a:buNone/>
            </a:pPr>
            <a:r>
              <a:t/>
            </a:r>
            <a:endParaRPr/>
          </a:p>
        </p:txBody>
      </p:sp>
      <p:cxnSp>
        <p:nvCxnSpPr>
          <p:cNvPr id="1326" name="Google Shape;1326;p164"/>
          <p:cNvCxnSpPr/>
          <p:nvPr/>
        </p:nvCxnSpPr>
        <p:spPr>
          <a:xfrm flipH="1">
            <a:off x="5344825" y="2398781"/>
            <a:ext cx="659700" cy="1800"/>
          </a:xfrm>
          <a:prstGeom prst="straightConnector1">
            <a:avLst/>
          </a:prstGeom>
          <a:noFill/>
          <a:ln cap="flat" cmpd="sng" w="28575">
            <a:solidFill>
              <a:schemeClr val="lt2"/>
            </a:solidFill>
            <a:prstDash val="solid"/>
            <a:round/>
            <a:headEnd len="med" w="med" type="none"/>
            <a:tailEnd len="med" w="med" type="triangle"/>
          </a:ln>
        </p:spPr>
      </p:cxnSp>
      <p:cxnSp>
        <p:nvCxnSpPr>
          <p:cNvPr id="1327" name="Google Shape;1327;p164"/>
          <p:cNvCxnSpPr/>
          <p:nvPr/>
        </p:nvCxnSpPr>
        <p:spPr>
          <a:xfrm rot="10800000">
            <a:off x="5684875" y="2748981"/>
            <a:ext cx="329100" cy="0"/>
          </a:xfrm>
          <a:prstGeom prst="straightConnector1">
            <a:avLst/>
          </a:prstGeom>
          <a:noFill/>
          <a:ln cap="flat" cmpd="sng" w="28575">
            <a:solidFill>
              <a:schemeClr val="lt2"/>
            </a:solidFill>
            <a:prstDash val="solid"/>
            <a:round/>
            <a:headEnd len="med" w="med" type="none"/>
            <a:tailEnd len="med" w="med" type="triangle"/>
          </a:ln>
        </p:spPr>
      </p:cxnSp>
      <p:grpSp>
        <p:nvGrpSpPr>
          <p:cNvPr id="1328" name="Google Shape;1328;p164"/>
          <p:cNvGrpSpPr/>
          <p:nvPr/>
        </p:nvGrpSpPr>
        <p:grpSpPr>
          <a:xfrm flipH="1">
            <a:off x="8005017" y="1676842"/>
            <a:ext cx="707335" cy="697935"/>
            <a:chOff x="-34421275" y="2631050"/>
            <a:chExt cx="295375" cy="291450"/>
          </a:xfrm>
        </p:grpSpPr>
        <p:sp>
          <p:nvSpPr>
            <p:cNvPr id="1329" name="Google Shape;1329;p164"/>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64"/>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64"/>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164"/>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3" name="Google Shape;1333;p16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165"/>
          <p:cNvSpPr txBox="1"/>
          <p:nvPr/>
        </p:nvSpPr>
        <p:spPr>
          <a:xfrm>
            <a:off x="550161" y="369557"/>
            <a:ext cx="7305000" cy="914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b="1" lang="en" sz="3000">
                <a:solidFill>
                  <a:srgbClr val="FFFFFF"/>
                </a:solidFill>
                <a:latin typeface="Manrope"/>
                <a:ea typeface="Manrope"/>
                <a:cs typeface="Manrope"/>
                <a:sym typeface="Manrope"/>
              </a:rPr>
              <a:t>Passphrases, </a:t>
            </a:r>
            <a:r>
              <a:rPr b="1" lang="en" sz="3000" u="sng">
                <a:solidFill>
                  <a:srgbClr val="FFFFFF"/>
                </a:solidFill>
                <a:latin typeface="Manrope"/>
                <a:ea typeface="Manrope"/>
                <a:cs typeface="Manrope"/>
                <a:sym typeface="Manrope"/>
              </a:rPr>
              <a:t>not</a:t>
            </a:r>
            <a:r>
              <a:rPr lang="en" sz="3000">
                <a:solidFill>
                  <a:srgbClr val="FFFFFF"/>
                </a:solidFill>
                <a:latin typeface="Manrope"/>
                <a:ea typeface="Manrope"/>
                <a:cs typeface="Manrope"/>
                <a:sym typeface="Manrope"/>
              </a:rPr>
              <a:t> </a:t>
            </a:r>
            <a:r>
              <a:rPr b="1" lang="en" sz="3000">
                <a:solidFill>
                  <a:srgbClr val="FFFFFF"/>
                </a:solidFill>
                <a:latin typeface="Manrope"/>
                <a:ea typeface="Manrope"/>
                <a:cs typeface="Manrope"/>
                <a:sym typeface="Manrope"/>
              </a:rPr>
              <a:t>passwords </a:t>
            </a:r>
            <a:endParaRPr b="1" sz="3000">
              <a:solidFill>
                <a:srgbClr val="FFFFFF"/>
              </a:solidFill>
              <a:latin typeface="Manrope"/>
              <a:ea typeface="Manrope"/>
              <a:cs typeface="Manrope"/>
              <a:sym typeface="Manrope"/>
            </a:endParaRPr>
          </a:p>
        </p:txBody>
      </p:sp>
      <p:sp>
        <p:nvSpPr>
          <p:cNvPr id="1339" name="Google Shape;1339;p165"/>
          <p:cNvSpPr txBox="1"/>
          <p:nvPr/>
        </p:nvSpPr>
        <p:spPr>
          <a:xfrm>
            <a:off x="488450" y="1093704"/>
            <a:ext cx="7219200" cy="29112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Useful when passwords must be typed in</a:t>
            </a:r>
            <a:endParaRPr sz="20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Computer login</a:t>
            </a:r>
            <a:endParaRPr sz="19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Should </a:t>
            </a:r>
            <a:r>
              <a:rPr lang="en" sz="2000" u="sng">
                <a:solidFill>
                  <a:srgbClr val="FFFFFF"/>
                </a:solidFill>
                <a:latin typeface="Alegreya Sans"/>
                <a:ea typeface="Alegreya Sans"/>
                <a:cs typeface="Alegreya Sans"/>
                <a:sym typeface="Alegreya Sans"/>
              </a:rPr>
              <a:t>not</a:t>
            </a:r>
            <a:r>
              <a:rPr lang="en" sz="2000">
                <a:solidFill>
                  <a:srgbClr val="FFFFFF"/>
                </a:solidFill>
                <a:latin typeface="Alegreya Sans"/>
                <a:ea typeface="Alegreya Sans"/>
                <a:cs typeface="Alegreya Sans"/>
                <a:sym typeface="Alegreya Sans"/>
              </a:rPr>
              <a:t> be easy to guess</a:t>
            </a:r>
            <a:endParaRPr sz="20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At </a:t>
            </a:r>
            <a:r>
              <a:rPr lang="en" sz="1900" u="sng">
                <a:solidFill>
                  <a:srgbClr val="FFFFFF"/>
                </a:solidFill>
                <a:latin typeface="Alegreya Sans"/>
                <a:ea typeface="Alegreya Sans"/>
                <a:cs typeface="Alegreya Sans"/>
                <a:sym typeface="Alegreya Sans"/>
              </a:rPr>
              <a:t>least</a:t>
            </a:r>
            <a:r>
              <a:rPr lang="en" sz="1900">
                <a:solidFill>
                  <a:srgbClr val="FFFFFF"/>
                </a:solidFill>
                <a:latin typeface="Alegreya Sans"/>
                <a:ea typeface="Alegreya Sans"/>
                <a:cs typeface="Alegreya Sans"/>
                <a:sym typeface="Alegreya Sans"/>
              </a:rPr>
              <a:t> 12 characters, but 15 or more is far better</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Length better than “complexity” - upper, lower, number, &amp; special characters (~!@#$%^&amp;*_-+=`|\(){}[]:;"'&lt;&gt;,.?/)</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Bad password (8): P@ssw0rd</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Great password (25): MysonwasbornNovember1995!</a:t>
            </a:r>
            <a:endParaRPr sz="2000">
              <a:solidFill>
                <a:srgbClr val="FFFFFF"/>
              </a:solidFill>
              <a:latin typeface="Alegreya Sans"/>
              <a:ea typeface="Alegreya Sans"/>
              <a:cs typeface="Alegreya Sans"/>
              <a:sym typeface="Alegreya Sans"/>
            </a:endParaRPr>
          </a:p>
        </p:txBody>
      </p:sp>
      <p:sp>
        <p:nvSpPr>
          <p:cNvPr id="1340" name="Google Shape;1340;p165"/>
          <p:cNvSpPr txBox="1"/>
          <p:nvPr/>
        </p:nvSpPr>
        <p:spPr>
          <a:xfrm>
            <a:off x="2813245" y="1450804"/>
            <a:ext cx="4605300" cy="1155600"/>
          </a:xfrm>
          <a:prstGeom prst="rect">
            <a:avLst/>
          </a:prstGeom>
          <a:noFill/>
          <a:ln>
            <a:noFill/>
          </a:ln>
        </p:spPr>
        <p:txBody>
          <a:bodyPr anchorCtr="0" anchor="t" bIns="91425" lIns="91425" spcFirstLastPara="1" rIns="91425" wrap="square" tIns="91425">
            <a:noAutofit/>
          </a:bodyPr>
          <a:lstStyle/>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Wireless &lt;- no phone numbers!</a:t>
            </a:r>
            <a:endParaRPr sz="1900">
              <a:solidFill>
                <a:srgbClr val="FFFFFF"/>
              </a:solidFill>
              <a:latin typeface="Alegreya Sans"/>
              <a:ea typeface="Alegreya Sans"/>
              <a:cs typeface="Alegreya Sans"/>
              <a:sym typeface="Alegreya Sans"/>
            </a:endParaRPr>
          </a:p>
          <a:p>
            <a:pPr indent="0" lvl="0" marL="914400" rtl="0" algn="l">
              <a:lnSpc>
                <a:spcPct val="115000"/>
              </a:lnSpc>
              <a:spcBef>
                <a:spcPts val="1600"/>
              </a:spcBef>
              <a:spcAft>
                <a:spcPts val="1600"/>
              </a:spcAft>
              <a:buNone/>
            </a:pPr>
            <a:r>
              <a:t/>
            </a:r>
            <a:endParaRPr>
              <a:latin typeface="Alegreya Sans"/>
              <a:ea typeface="Alegreya Sans"/>
              <a:cs typeface="Alegreya Sans"/>
              <a:sym typeface="Alegreya Sans"/>
            </a:endParaRPr>
          </a:p>
        </p:txBody>
      </p:sp>
      <p:sp>
        <p:nvSpPr>
          <p:cNvPr id="1341" name="Google Shape;1341;p165"/>
          <p:cNvSpPr txBox="1"/>
          <p:nvPr/>
        </p:nvSpPr>
        <p:spPr>
          <a:xfrm>
            <a:off x="593250" y="4081100"/>
            <a:ext cx="7957500" cy="67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Manrope"/>
                <a:ea typeface="Manrope"/>
                <a:cs typeface="Manrope"/>
                <a:sym typeface="Manrope"/>
              </a:rPr>
              <a:t>Why are most passwords exactly 8 characters?</a:t>
            </a:r>
            <a:endParaRPr sz="2700">
              <a:solidFill>
                <a:srgbClr val="FFFFFF"/>
              </a:solidFill>
              <a:latin typeface="Manrope"/>
              <a:ea typeface="Manrope"/>
              <a:cs typeface="Manrope"/>
              <a:sym typeface="Manrope"/>
            </a:endParaRPr>
          </a:p>
          <a:p>
            <a:pPr indent="0" lvl="0" marL="0" rtl="0" algn="l">
              <a:spcBef>
                <a:spcPts val="0"/>
              </a:spcBef>
              <a:spcAft>
                <a:spcPts val="0"/>
              </a:spcAft>
              <a:buNone/>
            </a:pPr>
            <a:r>
              <a:t/>
            </a:r>
            <a:endParaRPr>
              <a:latin typeface="Manrope"/>
              <a:ea typeface="Manrope"/>
              <a:cs typeface="Manrope"/>
              <a:sym typeface="Manrope"/>
            </a:endParaRPr>
          </a:p>
        </p:txBody>
      </p:sp>
      <p:grpSp>
        <p:nvGrpSpPr>
          <p:cNvPr id="1342" name="Google Shape;1342;p165"/>
          <p:cNvGrpSpPr/>
          <p:nvPr/>
        </p:nvGrpSpPr>
        <p:grpSpPr>
          <a:xfrm>
            <a:off x="7855149" y="3510637"/>
            <a:ext cx="688497" cy="673201"/>
            <a:chOff x="-42430625" y="1949750"/>
            <a:chExt cx="322950" cy="315775"/>
          </a:xfrm>
        </p:grpSpPr>
        <p:sp>
          <p:nvSpPr>
            <p:cNvPr id="1343" name="Google Shape;1343;p165"/>
            <p:cNvSpPr/>
            <p:nvPr/>
          </p:nvSpPr>
          <p:spPr>
            <a:xfrm>
              <a:off x="-42353450" y="2065525"/>
              <a:ext cx="40975" cy="41000"/>
            </a:xfrm>
            <a:custGeom>
              <a:rect b="b" l="l" r="r" t="t"/>
              <a:pathLst>
                <a:path extrusionOk="0" h="1640" w="1639">
                  <a:moveTo>
                    <a:pt x="820" y="1"/>
                  </a:moveTo>
                  <a:cubicBezTo>
                    <a:pt x="379" y="1"/>
                    <a:pt x="1" y="379"/>
                    <a:pt x="1" y="820"/>
                  </a:cubicBezTo>
                  <a:cubicBezTo>
                    <a:pt x="1" y="1293"/>
                    <a:pt x="379" y="1639"/>
                    <a:pt x="820" y="1639"/>
                  </a:cubicBezTo>
                  <a:cubicBezTo>
                    <a:pt x="1261" y="1639"/>
                    <a:pt x="1639" y="1293"/>
                    <a:pt x="1639" y="820"/>
                  </a:cubicBezTo>
                  <a:cubicBezTo>
                    <a:pt x="1639" y="379"/>
                    <a:pt x="1261"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65"/>
            <p:cNvSpPr/>
            <p:nvPr/>
          </p:nvSpPr>
          <p:spPr>
            <a:xfrm>
              <a:off x="-42289650" y="2065525"/>
              <a:ext cx="40975" cy="41000"/>
            </a:xfrm>
            <a:custGeom>
              <a:rect b="b" l="l" r="r" t="t"/>
              <a:pathLst>
                <a:path extrusionOk="0" h="1640" w="1639">
                  <a:moveTo>
                    <a:pt x="820" y="1"/>
                  </a:moveTo>
                  <a:cubicBezTo>
                    <a:pt x="379" y="1"/>
                    <a:pt x="1" y="379"/>
                    <a:pt x="1" y="820"/>
                  </a:cubicBezTo>
                  <a:cubicBezTo>
                    <a:pt x="1" y="1293"/>
                    <a:pt x="379" y="1639"/>
                    <a:pt x="820" y="1639"/>
                  </a:cubicBezTo>
                  <a:cubicBezTo>
                    <a:pt x="1292" y="1639"/>
                    <a:pt x="1639" y="1293"/>
                    <a:pt x="1639" y="820"/>
                  </a:cubicBezTo>
                  <a:cubicBezTo>
                    <a:pt x="1639" y="379"/>
                    <a:pt x="1292"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65"/>
            <p:cNvSpPr/>
            <p:nvPr/>
          </p:nvSpPr>
          <p:spPr>
            <a:xfrm>
              <a:off x="-42226625" y="2065525"/>
              <a:ext cx="40975" cy="41000"/>
            </a:xfrm>
            <a:custGeom>
              <a:rect b="b" l="l" r="r" t="t"/>
              <a:pathLst>
                <a:path extrusionOk="0" h="1640" w="1639">
                  <a:moveTo>
                    <a:pt x="819" y="1"/>
                  </a:moveTo>
                  <a:cubicBezTo>
                    <a:pt x="378" y="1"/>
                    <a:pt x="0" y="379"/>
                    <a:pt x="0" y="820"/>
                  </a:cubicBezTo>
                  <a:cubicBezTo>
                    <a:pt x="0" y="1293"/>
                    <a:pt x="378" y="1639"/>
                    <a:pt x="819" y="1639"/>
                  </a:cubicBezTo>
                  <a:cubicBezTo>
                    <a:pt x="1292" y="1639"/>
                    <a:pt x="1638" y="1293"/>
                    <a:pt x="1638" y="820"/>
                  </a:cubicBezTo>
                  <a:cubicBezTo>
                    <a:pt x="1638" y="379"/>
                    <a:pt x="1292"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65"/>
            <p:cNvSpPr/>
            <p:nvPr/>
          </p:nvSpPr>
          <p:spPr>
            <a:xfrm>
              <a:off x="-42430625" y="1949750"/>
              <a:ext cx="322950" cy="315775"/>
            </a:xfrm>
            <a:custGeom>
              <a:rect b="b" l="l" r="r" t="t"/>
              <a:pathLst>
                <a:path extrusionOk="0" h="12631" w="12918">
                  <a:moveTo>
                    <a:pt x="6427" y="757"/>
                  </a:moveTo>
                  <a:cubicBezTo>
                    <a:pt x="8790" y="757"/>
                    <a:pt x="10712" y="2017"/>
                    <a:pt x="11500" y="3655"/>
                  </a:cubicBezTo>
                  <a:cubicBezTo>
                    <a:pt x="12098" y="4821"/>
                    <a:pt x="12098" y="6081"/>
                    <a:pt x="11500" y="7215"/>
                  </a:cubicBezTo>
                  <a:cubicBezTo>
                    <a:pt x="10679" y="8857"/>
                    <a:pt x="8789" y="10067"/>
                    <a:pt x="6472" y="10067"/>
                  </a:cubicBezTo>
                  <a:cubicBezTo>
                    <a:pt x="6210" y="10067"/>
                    <a:pt x="5943" y="10051"/>
                    <a:pt x="5671" y="10019"/>
                  </a:cubicBezTo>
                  <a:cubicBezTo>
                    <a:pt x="5545" y="10019"/>
                    <a:pt x="5451" y="10051"/>
                    <a:pt x="5325" y="10145"/>
                  </a:cubicBezTo>
                  <a:lnTo>
                    <a:pt x="4285" y="11153"/>
                  </a:lnTo>
                  <a:lnTo>
                    <a:pt x="4285" y="9988"/>
                  </a:lnTo>
                  <a:cubicBezTo>
                    <a:pt x="4285" y="9830"/>
                    <a:pt x="4190" y="9673"/>
                    <a:pt x="4033" y="9578"/>
                  </a:cubicBezTo>
                  <a:cubicBezTo>
                    <a:pt x="3088" y="9200"/>
                    <a:pt x="2300" y="8602"/>
                    <a:pt x="1796" y="7908"/>
                  </a:cubicBezTo>
                  <a:cubicBezTo>
                    <a:pt x="0" y="5577"/>
                    <a:pt x="1071" y="2458"/>
                    <a:pt x="4033" y="1229"/>
                  </a:cubicBezTo>
                  <a:cubicBezTo>
                    <a:pt x="4726" y="914"/>
                    <a:pt x="5545" y="757"/>
                    <a:pt x="6427" y="757"/>
                  </a:cubicBezTo>
                  <a:close/>
                  <a:moveTo>
                    <a:pt x="6427" y="1"/>
                  </a:moveTo>
                  <a:cubicBezTo>
                    <a:pt x="2962" y="1"/>
                    <a:pt x="126" y="2427"/>
                    <a:pt x="126" y="5451"/>
                  </a:cubicBezTo>
                  <a:cubicBezTo>
                    <a:pt x="126" y="7593"/>
                    <a:pt x="1544" y="9389"/>
                    <a:pt x="3497" y="10303"/>
                  </a:cubicBezTo>
                  <a:lnTo>
                    <a:pt x="3497" y="12193"/>
                  </a:lnTo>
                  <a:cubicBezTo>
                    <a:pt x="3497" y="12319"/>
                    <a:pt x="3560" y="12477"/>
                    <a:pt x="3655" y="12540"/>
                  </a:cubicBezTo>
                  <a:cubicBezTo>
                    <a:pt x="3729" y="12599"/>
                    <a:pt x="3825" y="12631"/>
                    <a:pt x="3921" y="12631"/>
                  </a:cubicBezTo>
                  <a:cubicBezTo>
                    <a:pt x="4029" y="12631"/>
                    <a:pt x="4139" y="12591"/>
                    <a:pt x="4222" y="12508"/>
                  </a:cubicBezTo>
                  <a:lnTo>
                    <a:pt x="5829" y="10901"/>
                  </a:lnTo>
                  <a:cubicBezTo>
                    <a:pt x="6063" y="10925"/>
                    <a:pt x="6295" y="10936"/>
                    <a:pt x="6524" y="10936"/>
                  </a:cubicBezTo>
                  <a:cubicBezTo>
                    <a:pt x="9075" y="10936"/>
                    <a:pt x="11304" y="9530"/>
                    <a:pt x="12287" y="7593"/>
                  </a:cubicBezTo>
                  <a:cubicBezTo>
                    <a:pt x="12917" y="6239"/>
                    <a:pt x="12917" y="4663"/>
                    <a:pt x="12256" y="3309"/>
                  </a:cubicBezTo>
                  <a:cubicBezTo>
                    <a:pt x="11311" y="1324"/>
                    <a:pt x="9074" y="1"/>
                    <a:pt x="64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47" name="Google Shape;1347;p16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1" name="Shape 1351"/>
        <p:cNvGrpSpPr/>
        <p:nvPr/>
      </p:nvGrpSpPr>
      <p:grpSpPr>
        <a:xfrm>
          <a:off x="0" y="0"/>
          <a:ext cx="0" cy="0"/>
          <a:chOff x="0" y="0"/>
          <a:chExt cx="0" cy="0"/>
        </a:xfrm>
      </p:grpSpPr>
      <p:sp>
        <p:nvSpPr>
          <p:cNvPr id="1352" name="Google Shape;1352;p166"/>
          <p:cNvSpPr txBox="1"/>
          <p:nvPr>
            <p:ph type="title"/>
          </p:nvPr>
        </p:nvSpPr>
        <p:spPr>
          <a:xfrm>
            <a:off x="720000" y="690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t>Top 20 passwords by rank &amp; year</a:t>
            </a:r>
            <a:endParaRPr sz="2600"/>
          </a:p>
        </p:txBody>
      </p:sp>
      <p:graphicFrame>
        <p:nvGraphicFramePr>
          <p:cNvPr id="1353" name="Google Shape;1353;p166"/>
          <p:cNvGraphicFramePr/>
          <p:nvPr/>
        </p:nvGraphicFramePr>
        <p:xfrm>
          <a:off x="897213" y="709313"/>
          <a:ext cx="3000000" cy="3000000"/>
        </p:xfrm>
        <a:graphic>
          <a:graphicData uri="http://schemas.openxmlformats.org/drawingml/2006/table">
            <a:tbl>
              <a:tblPr>
                <a:noFill/>
                <a:tableStyleId>{A3DE71FF-B0C7-4E21-A6C0-3129241EBEFA}</a:tableStyleId>
              </a:tblPr>
              <a:tblGrid>
                <a:gridCol w="610900"/>
                <a:gridCol w="948225"/>
                <a:gridCol w="948225"/>
                <a:gridCol w="948225"/>
                <a:gridCol w="543425"/>
                <a:gridCol w="1175925"/>
                <a:gridCol w="1175925"/>
                <a:gridCol w="1175925"/>
              </a:tblGrid>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Rank</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2022</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Rank</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2022</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2024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password</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admin</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12</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111111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000000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guest</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password</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000000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Password</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qwerty</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qwerty</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qwerty123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555555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12345678910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abc123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12345678</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qwerty1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666666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000000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password1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111111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password</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111111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123321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admin123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iloveyou</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8</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18</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654321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1111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11111111</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9</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col123456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Aa123456</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secret</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19</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7777777</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P@ssw0rd</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dragon</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38625">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10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123457890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b="1" lang="en" sz="1100">
                          <a:solidFill>
                            <a:schemeClr val="dk1"/>
                          </a:solidFill>
                          <a:latin typeface="Manrope"/>
                          <a:ea typeface="Manrope"/>
                          <a:cs typeface="Manrope"/>
                          <a:sym typeface="Manrope"/>
                        </a:rPr>
                        <a:t>20</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123</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root</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b="1" lang="en" sz="1100">
                          <a:solidFill>
                            <a:schemeClr val="dk1"/>
                          </a:solidFill>
                          <a:latin typeface="Manrope"/>
                          <a:ea typeface="Manrope"/>
                          <a:cs typeface="Manrope"/>
                          <a:sym typeface="Manrope"/>
                        </a:rPr>
                        <a:t>monkey</a:t>
                      </a:r>
                      <a:endParaRPr b="1" sz="1100">
                        <a:solidFill>
                          <a:schemeClr val="dk1"/>
                        </a:solidFill>
                        <a:latin typeface="Manrope"/>
                        <a:ea typeface="Manrope"/>
                        <a:cs typeface="Manrope"/>
                        <a:sym typeface="Manrope"/>
                      </a:endParaRPr>
                    </a:p>
                  </a:txBody>
                  <a:tcPr marT="0" marB="0"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1354" name="Google Shape;1354;p166"/>
          <p:cNvSpPr txBox="1"/>
          <p:nvPr>
            <p:ph type="title"/>
          </p:nvPr>
        </p:nvSpPr>
        <p:spPr>
          <a:xfrm>
            <a:off x="720000" y="44256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t>If you use any of these, change them NOW!!!</a:t>
            </a:r>
            <a:endParaRPr sz="2200"/>
          </a:p>
        </p:txBody>
      </p:sp>
      <p:sp>
        <p:nvSpPr>
          <p:cNvPr id="1355" name="Google Shape;1355;p166"/>
          <p:cNvSpPr txBox="1"/>
          <p:nvPr/>
        </p:nvSpPr>
        <p:spPr>
          <a:xfrm>
            <a:off x="2833663" y="4825075"/>
            <a:ext cx="34767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Source: Nordpass</a:t>
            </a:r>
            <a:endParaRPr sz="800">
              <a:solidFill>
                <a:srgbClr val="C2C2C2"/>
              </a:solidFill>
              <a:latin typeface="Lato"/>
              <a:ea typeface="Lato"/>
              <a:cs typeface="Lato"/>
              <a:sym typeface="Lato"/>
            </a:endParaRPr>
          </a:p>
        </p:txBody>
      </p:sp>
      <p:sp>
        <p:nvSpPr>
          <p:cNvPr id="1356" name="Google Shape;1356;p16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167"/>
          <p:cNvSpPr txBox="1"/>
          <p:nvPr>
            <p:ph type="title"/>
          </p:nvPr>
        </p:nvSpPr>
        <p:spPr>
          <a:xfrm>
            <a:off x="720025" y="22675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800"/>
              <a:t>Password Length &lt;&gt; Time to Crack</a:t>
            </a:r>
            <a:endParaRPr sz="2800"/>
          </a:p>
        </p:txBody>
      </p:sp>
      <p:sp>
        <p:nvSpPr>
          <p:cNvPr id="1362" name="Google Shape;1362;p167"/>
          <p:cNvSpPr txBox="1"/>
          <p:nvPr/>
        </p:nvSpPr>
        <p:spPr>
          <a:xfrm>
            <a:off x="2833663" y="4825075"/>
            <a:ext cx="34767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Source: Hive Systems</a:t>
            </a:r>
            <a:endParaRPr sz="800">
              <a:solidFill>
                <a:srgbClr val="C2C2C2"/>
              </a:solidFill>
              <a:latin typeface="Lato"/>
              <a:ea typeface="Lato"/>
              <a:cs typeface="Lato"/>
              <a:sym typeface="Lato"/>
            </a:endParaRPr>
          </a:p>
        </p:txBody>
      </p:sp>
      <p:pic>
        <p:nvPicPr>
          <p:cNvPr id="1363" name="Google Shape;1363;p167"/>
          <p:cNvPicPr preferRelativeResize="0"/>
          <p:nvPr/>
        </p:nvPicPr>
        <p:blipFill rotWithShape="1">
          <a:blip r:embed="rId3">
            <a:alphaModFix/>
          </a:blip>
          <a:srcRect b="0" l="0" r="0" t="2486"/>
          <a:stretch/>
        </p:blipFill>
        <p:spPr>
          <a:xfrm>
            <a:off x="556767" y="1009475"/>
            <a:ext cx="5753608" cy="3681775"/>
          </a:xfrm>
          <a:prstGeom prst="rect">
            <a:avLst/>
          </a:prstGeom>
          <a:noFill/>
          <a:ln>
            <a:noFill/>
          </a:ln>
        </p:spPr>
      </p:pic>
      <p:sp>
        <p:nvSpPr>
          <p:cNvPr id="1364" name="Google Shape;1364;p167"/>
          <p:cNvSpPr txBox="1"/>
          <p:nvPr/>
        </p:nvSpPr>
        <p:spPr>
          <a:xfrm>
            <a:off x="6450275" y="1009475"/>
            <a:ext cx="2506500" cy="166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latin typeface="Alegreya Sans"/>
                <a:ea typeface="Alegreya Sans"/>
                <a:cs typeface="Alegreya Sans"/>
                <a:sym typeface="Alegreya Sans"/>
              </a:rPr>
              <a:t>Time for an attacker to brute force your </a:t>
            </a:r>
            <a:r>
              <a:rPr lang="en" sz="2600">
                <a:solidFill>
                  <a:schemeClr val="dk1"/>
                </a:solidFill>
                <a:latin typeface="Alegreya Sans"/>
                <a:ea typeface="Alegreya Sans"/>
                <a:cs typeface="Alegreya Sans"/>
                <a:sym typeface="Alegreya Sans"/>
              </a:rPr>
              <a:t>passwords</a:t>
            </a:r>
            <a:r>
              <a:rPr lang="en" sz="2600">
                <a:solidFill>
                  <a:schemeClr val="dk1"/>
                </a:solidFill>
                <a:latin typeface="Alegreya Sans"/>
                <a:ea typeface="Alegreya Sans"/>
                <a:cs typeface="Alegreya Sans"/>
                <a:sym typeface="Alegreya Sans"/>
              </a:rPr>
              <a:t>.</a:t>
            </a:r>
            <a:endParaRPr sz="2600">
              <a:solidFill>
                <a:schemeClr val="dk1"/>
              </a:solidFill>
              <a:latin typeface="Alegreya Sans"/>
              <a:ea typeface="Alegreya Sans"/>
              <a:cs typeface="Alegreya Sans"/>
              <a:sym typeface="Alegreya Sans"/>
            </a:endParaRPr>
          </a:p>
        </p:txBody>
      </p:sp>
      <p:sp>
        <p:nvSpPr>
          <p:cNvPr id="1365" name="Google Shape;1365;p167"/>
          <p:cNvSpPr txBox="1"/>
          <p:nvPr/>
        </p:nvSpPr>
        <p:spPr>
          <a:xfrm>
            <a:off x="6450275" y="3434025"/>
            <a:ext cx="2506500" cy="10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latin typeface="Alegreya Sans"/>
                <a:ea typeface="Alegreya Sans"/>
                <a:cs typeface="Alegreya Sans"/>
                <a:sym typeface="Alegreya Sans"/>
              </a:rPr>
              <a:t>Are </a:t>
            </a:r>
            <a:r>
              <a:rPr lang="en" sz="2600" u="sng">
                <a:solidFill>
                  <a:schemeClr val="dk1"/>
                </a:solidFill>
                <a:latin typeface="Alegreya Sans"/>
                <a:ea typeface="Alegreya Sans"/>
                <a:cs typeface="Alegreya Sans"/>
                <a:sym typeface="Alegreya Sans"/>
              </a:rPr>
              <a:t>you </a:t>
            </a:r>
            <a:r>
              <a:rPr lang="en" sz="2600">
                <a:solidFill>
                  <a:schemeClr val="dk1"/>
                </a:solidFill>
                <a:latin typeface="Alegreya Sans"/>
                <a:ea typeface="Alegreya Sans"/>
                <a:cs typeface="Alegreya Sans"/>
                <a:sym typeface="Alegreya Sans"/>
              </a:rPr>
              <a:t>in the </a:t>
            </a:r>
            <a:r>
              <a:rPr b="1" lang="en" sz="2600">
                <a:solidFill>
                  <a:srgbClr val="FFFF00"/>
                </a:solidFill>
                <a:latin typeface="Alegreya Sans"/>
                <a:ea typeface="Alegreya Sans"/>
                <a:cs typeface="Alegreya Sans"/>
                <a:sym typeface="Alegreya Sans"/>
              </a:rPr>
              <a:t>yellow</a:t>
            </a:r>
            <a:r>
              <a:rPr lang="en" sz="2600">
                <a:solidFill>
                  <a:schemeClr val="dk1"/>
                </a:solidFill>
                <a:latin typeface="Alegreya Sans"/>
                <a:ea typeface="Alegreya Sans"/>
                <a:cs typeface="Alegreya Sans"/>
                <a:sym typeface="Alegreya Sans"/>
              </a:rPr>
              <a:t> or </a:t>
            </a:r>
            <a:r>
              <a:rPr b="1" lang="en" sz="2600">
                <a:solidFill>
                  <a:srgbClr val="39B54A"/>
                </a:solidFill>
                <a:latin typeface="Alegreya Sans"/>
                <a:ea typeface="Alegreya Sans"/>
                <a:cs typeface="Alegreya Sans"/>
                <a:sym typeface="Alegreya Sans"/>
              </a:rPr>
              <a:t>green</a:t>
            </a:r>
            <a:r>
              <a:rPr lang="en" sz="2600">
                <a:solidFill>
                  <a:schemeClr val="dk1"/>
                </a:solidFill>
                <a:latin typeface="Alegreya Sans"/>
                <a:ea typeface="Alegreya Sans"/>
                <a:cs typeface="Alegreya Sans"/>
                <a:sym typeface="Alegreya Sans"/>
              </a:rPr>
              <a:t>?</a:t>
            </a:r>
            <a:endParaRPr sz="2600">
              <a:solidFill>
                <a:schemeClr val="dk1"/>
              </a:solidFill>
              <a:latin typeface="Alegreya Sans"/>
              <a:ea typeface="Alegreya Sans"/>
              <a:cs typeface="Alegreya Sans"/>
              <a:sym typeface="Alegreya Sans"/>
            </a:endParaRPr>
          </a:p>
        </p:txBody>
      </p:sp>
      <p:grpSp>
        <p:nvGrpSpPr>
          <p:cNvPr id="1366" name="Google Shape;1366;p167"/>
          <p:cNvGrpSpPr/>
          <p:nvPr/>
        </p:nvGrpSpPr>
        <p:grpSpPr>
          <a:xfrm>
            <a:off x="8335058" y="3241730"/>
            <a:ext cx="621711" cy="607930"/>
            <a:chOff x="-42430625" y="1949750"/>
            <a:chExt cx="322950" cy="315775"/>
          </a:xfrm>
        </p:grpSpPr>
        <p:sp>
          <p:nvSpPr>
            <p:cNvPr id="1367" name="Google Shape;1367;p167"/>
            <p:cNvSpPr/>
            <p:nvPr/>
          </p:nvSpPr>
          <p:spPr>
            <a:xfrm>
              <a:off x="-42353450" y="2065525"/>
              <a:ext cx="40975" cy="41000"/>
            </a:xfrm>
            <a:custGeom>
              <a:rect b="b" l="l" r="r" t="t"/>
              <a:pathLst>
                <a:path extrusionOk="0" h="1640" w="1639">
                  <a:moveTo>
                    <a:pt x="820" y="1"/>
                  </a:moveTo>
                  <a:cubicBezTo>
                    <a:pt x="379" y="1"/>
                    <a:pt x="1" y="379"/>
                    <a:pt x="1" y="820"/>
                  </a:cubicBezTo>
                  <a:cubicBezTo>
                    <a:pt x="1" y="1293"/>
                    <a:pt x="379" y="1639"/>
                    <a:pt x="820" y="1639"/>
                  </a:cubicBezTo>
                  <a:cubicBezTo>
                    <a:pt x="1261" y="1639"/>
                    <a:pt x="1639" y="1293"/>
                    <a:pt x="1639" y="820"/>
                  </a:cubicBezTo>
                  <a:cubicBezTo>
                    <a:pt x="1639" y="379"/>
                    <a:pt x="1261"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167"/>
            <p:cNvSpPr/>
            <p:nvPr/>
          </p:nvSpPr>
          <p:spPr>
            <a:xfrm>
              <a:off x="-42289650" y="2065525"/>
              <a:ext cx="40975" cy="41000"/>
            </a:xfrm>
            <a:custGeom>
              <a:rect b="b" l="l" r="r" t="t"/>
              <a:pathLst>
                <a:path extrusionOk="0" h="1640" w="1639">
                  <a:moveTo>
                    <a:pt x="820" y="1"/>
                  </a:moveTo>
                  <a:cubicBezTo>
                    <a:pt x="379" y="1"/>
                    <a:pt x="1" y="379"/>
                    <a:pt x="1" y="820"/>
                  </a:cubicBezTo>
                  <a:cubicBezTo>
                    <a:pt x="1" y="1293"/>
                    <a:pt x="379" y="1639"/>
                    <a:pt x="820" y="1639"/>
                  </a:cubicBezTo>
                  <a:cubicBezTo>
                    <a:pt x="1292" y="1639"/>
                    <a:pt x="1639" y="1293"/>
                    <a:pt x="1639" y="820"/>
                  </a:cubicBezTo>
                  <a:cubicBezTo>
                    <a:pt x="1639" y="379"/>
                    <a:pt x="1292"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167"/>
            <p:cNvSpPr/>
            <p:nvPr/>
          </p:nvSpPr>
          <p:spPr>
            <a:xfrm>
              <a:off x="-42226625" y="2065525"/>
              <a:ext cx="40975" cy="41000"/>
            </a:xfrm>
            <a:custGeom>
              <a:rect b="b" l="l" r="r" t="t"/>
              <a:pathLst>
                <a:path extrusionOk="0" h="1640" w="1639">
                  <a:moveTo>
                    <a:pt x="819" y="1"/>
                  </a:moveTo>
                  <a:cubicBezTo>
                    <a:pt x="378" y="1"/>
                    <a:pt x="0" y="379"/>
                    <a:pt x="0" y="820"/>
                  </a:cubicBezTo>
                  <a:cubicBezTo>
                    <a:pt x="0" y="1293"/>
                    <a:pt x="378" y="1639"/>
                    <a:pt x="819" y="1639"/>
                  </a:cubicBezTo>
                  <a:cubicBezTo>
                    <a:pt x="1292" y="1639"/>
                    <a:pt x="1638" y="1293"/>
                    <a:pt x="1638" y="820"/>
                  </a:cubicBezTo>
                  <a:cubicBezTo>
                    <a:pt x="1638" y="379"/>
                    <a:pt x="1292"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167"/>
            <p:cNvSpPr/>
            <p:nvPr/>
          </p:nvSpPr>
          <p:spPr>
            <a:xfrm>
              <a:off x="-42430625" y="1949750"/>
              <a:ext cx="322950" cy="315775"/>
            </a:xfrm>
            <a:custGeom>
              <a:rect b="b" l="l" r="r" t="t"/>
              <a:pathLst>
                <a:path extrusionOk="0" h="12631" w="12918">
                  <a:moveTo>
                    <a:pt x="6427" y="757"/>
                  </a:moveTo>
                  <a:cubicBezTo>
                    <a:pt x="8790" y="757"/>
                    <a:pt x="10712" y="2017"/>
                    <a:pt x="11500" y="3655"/>
                  </a:cubicBezTo>
                  <a:cubicBezTo>
                    <a:pt x="12098" y="4821"/>
                    <a:pt x="12098" y="6081"/>
                    <a:pt x="11500" y="7215"/>
                  </a:cubicBezTo>
                  <a:cubicBezTo>
                    <a:pt x="10679" y="8857"/>
                    <a:pt x="8789" y="10067"/>
                    <a:pt x="6472" y="10067"/>
                  </a:cubicBezTo>
                  <a:cubicBezTo>
                    <a:pt x="6210" y="10067"/>
                    <a:pt x="5943" y="10051"/>
                    <a:pt x="5671" y="10019"/>
                  </a:cubicBezTo>
                  <a:cubicBezTo>
                    <a:pt x="5545" y="10019"/>
                    <a:pt x="5451" y="10051"/>
                    <a:pt x="5325" y="10145"/>
                  </a:cubicBezTo>
                  <a:lnTo>
                    <a:pt x="4285" y="11153"/>
                  </a:lnTo>
                  <a:lnTo>
                    <a:pt x="4285" y="9988"/>
                  </a:lnTo>
                  <a:cubicBezTo>
                    <a:pt x="4285" y="9830"/>
                    <a:pt x="4190" y="9673"/>
                    <a:pt x="4033" y="9578"/>
                  </a:cubicBezTo>
                  <a:cubicBezTo>
                    <a:pt x="3088" y="9200"/>
                    <a:pt x="2300" y="8602"/>
                    <a:pt x="1796" y="7908"/>
                  </a:cubicBezTo>
                  <a:cubicBezTo>
                    <a:pt x="0" y="5577"/>
                    <a:pt x="1071" y="2458"/>
                    <a:pt x="4033" y="1229"/>
                  </a:cubicBezTo>
                  <a:cubicBezTo>
                    <a:pt x="4726" y="914"/>
                    <a:pt x="5545" y="757"/>
                    <a:pt x="6427" y="757"/>
                  </a:cubicBezTo>
                  <a:close/>
                  <a:moveTo>
                    <a:pt x="6427" y="1"/>
                  </a:moveTo>
                  <a:cubicBezTo>
                    <a:pt x="2962" y="1"/>
                    <a:pt x="126" y="2427"/>
                    <a:pt x="126" y="5451"/>
                  </a:cubicBezTo>
                  <a:cubicBezTo>
                    <a:pt x="126" y="7593"/>
                    <a:pt x="1544" y="9389"/>
                    <a:pt x="3497" y="10303"/>
                  </a:cubicBezTo>
                  <a:lnTo>
                    <a:pt x="3497" y="12193"/>
                  </a:lnTo>
                  <a:cubicBezTo>
                    <a:pt x="3497" y="12319"/>
                    <a:pt x="3560" y="12477"/>
                    <a:pt x="3655" y="12540"/>
                  </a:cubicBezTo>
                  <a:cubicBezTo>
                    <a:pt x="3729" y="12599"/>
                    <a:pt x="3825" y="12631"/>
                    <a:pt x="3921" y="12631"/>
                  </a:cubicBezTo>
                  <a:cubicBezTo>
                    <a:pt x="4029" y="12631"/>
                    <a:pt x="4139" y="12591"/>
                    <a:pt x="4222" y="12508"/>
                  </a:cubicBezTo>
                  <a:lnTo>
                    <a:pt x="5829" y="10901"/>
                  </a:lnTo>
                  <a:cubicBezTo>
                    <a:pt x="6063" y="10925"/>
                    <a:pt x="6295" y="10936"/>
                    <a:pt x="6524" y="10936"/>
                  </a:cubicBezTo>
                  <a:cubicBezTo>
                    <a:pt x="9075" y="10936"/>
                    <a:pt x="11304" y="9530"/>
                    <a:pt x="12287" y="7593"/>
                  </a:cubicBezTo>
                  <a:cubicBezTo>
                    <a:pt x="12917" y="6239"/>
                    <a:pt x="12917" y="4663"/>
                    <a:pt x="12256" y="3309"/>
                  </a:cubicBezTo>
                  <a:cubicBezTo>
                    <a:pt x="11311" y="1324"/>
                    <a:pt x="9074" y="1"/>
                    <a:pt x="64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1" name="Google Shape;1371;p16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168"/>
          <p:cNvSpPr txBox="1"/>
          <p:nvPr>
            <p:ph type="title"/>
          </p:nvPr>
        </p:nvSpPr>
        <p:spPr>
          <a:xfrm>
            <a:off x="720000" y="3364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MFA - Multi-Factor Authentication</a:t>
            </a:r>
            <a:endParaRPr/>
          </a:p>
        </p:txBody>
      </p:sp>
      <p:sp>
        <p:nvSpPr>
          <p:cNvPr id="1377" name="Google Shape;1377;p168"/>
          <p:cNvSpPr txBox="1"/>
          <p:nvPr/>
        </p:nvSpPr>
        <p:spPr>
          <a:xfrm>
            <a:off x="723900" y="1047200"/>
            <a:ext cx="2960700" cy="419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Manrope"/>
                <a:ea typeface="Manrope"/>
                <a:cs typeface="Manrope"/>
                <a:sym typeface="Manrope"/>
              </a:rPr>
              <a:t>What is MFA?</a:t>
            </a:r>
            <a:endParaRPr b="1" sz="2400">
              <a:solidFill>
                <a:schemeClr val="dk1"/>
              </a:solidFill>
              <a:latin typeface="Manrope"/>
              <a:ea typeface="Manrope"/>
              <a:cs typeface="Manrope"/>
              <a:sym typeface="Manrope"/>
            </a:endParaRPr>
          </a:p>
        </p:txBody>
      </p:sp>
      <p:sp>
        <p:nvSpPr>
          <p:cNvPr id="1378" name="Google Shape;1378;p168"/>
          <p:cNvSpPr txBox="1"/>
          <p:nvPr/>
        </p:nvSpPr>
        <p:spPr>
          <a:xfrm>
            <a:off x="723900" y="1314350"/>
            <a:ext cx="4871700" cy="12999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“Beyond” a username and password</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Another form to prove it is you </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Typically out-of-band</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Can be b</a:t>
            </a:r>
            <a:r>
              <a:rPr lang="en" sz="1900">
                <a:solidFill>
                  <a:schemeClr val="dk1"/>
                </a:solidFill>
                <a:latin typeface="Alegreya Sans"/>
                <a:ea typeface="Alegreya Sans"/>
                <a:cs typeface="Alegreya Sans"/>
                <a:sym typeface="Alegreya Sans"/>
              </a:rPr>
              <a:t>iometric - fingerprint, facial, etc.</a:t>
            </a:r>
            <a:endParaRPr sz="1900">
              <a:solidFill>
                <a:schemeClr val="dk1"/>
              </a:solidFill>
              <a:latin typeface="Alegreya Sans"/>
              <a:ea typeface="Alegreya Sans"/>
              <a:cs typeface="Alegreya Sans"/>
              <a:sym typeface="Alegreya Sans"/>
            </a:endParaRPr>
          </a:p>
        </p:txBody>
      </p:sp>
      <p:sp>
        <p:nvSpPr>
          <p:cNvPr id="1379" name="Google Shape;1379;p168"/>
          <p:cNvSpPr/>
          <p:nvPr/>
        </p:nvSpPr>
        <p:spPr>
          <a:xfrm>
            <a:off x="4531950" y="1281625"/>
            <a:ext cx="80100" cy="80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0" name="Google Shape;1380;p168"/>
          <p:cNvPicPr preferRelativeResize="0"/>
          <p:nvPr/>
        </p:nvPicPr>
        <p:blipFill rotWithShape="1">
          <a:blip r:embed="rId3">
            <a:alphaModFix/>
          </a:blip>
          <a:srcRect b="4044" l="0" r="0" t="4035"/>
          <a:stretch/>
        </p:blipFill>
        <p:spPr>
          <a:xfrm>
            <a:off x="7518357" y="1097925"/>
            <a:ext cx="1148700" cy="1943700"/>
          </a:xfrm>
          <a:prstGeom prst="roundRect">
            <a:avLst>
              <a:gd fmla="val 16667" name="adj"/>
            </a:avLst>
          </a:prstGeom>
          <a:noFill/>
          <a:ln cap="flat" cmpd="sng" w="19050">
            <a:solidFill>
              <a:schemeClr val="lt2"/>
            </a:solidFill>
            <a:prstDash val="solid"/>
            <a:round/>
            <a:headEnd len="sm" w="sm" type="none"/>
            <a:tailEnd len="sm" w="sm" type="none"/>
          </a:ln>
        </p:spPr>
      </p:pic>
      <p:sp>
        <p:nvSpPr>
          <p:cNvPr id="1381" name="Google Shape;1381;p168"/>
          <p:cNvSpPr txBox="1"/>
          <p:nvPr/>
        </p:nvSpPr>
        <p:spPr>
          <a:xfrm>
            <a:off x="723900" y="2668446"/>
            <a:ext cx="4673700" cy="419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Manrope"/>
                <a:ea typeface="Manrope"/>
                <a:cs typeface="Manrope"/>
                <a:sym typeface="Manrope"/>
              </a:rPr>
              <a:t>“Your one-time code is…”</a:t>
            </a:r>
            <a:endParaRPr b="1" sz="2400">
              <a:solidFill>
                <a:schemeClr val="dk1"/>
              </a:solidFill>
              <a:latin typeface="Manrope"/>
              <a:ea typeface="Manrope"/>
              <a:cs typeface="Manrope"/>
              <a:sym typeface="Manrope"/>
            </a:endParaRPr>
          </a:p>
        </p:txBody>
      </p:sp>
      <p:sp>
        <p:nvSpPr>
          <p:cNvPr id="1382" name="Google Shape;1382;p168"/>
          <p:cNvSpPr txBox="1"/>
          <p:nvPr/>
        </p:nvSpPr>
        <p:spPr>
          <a:xfrm>
            <a:off x="723900" y="2935596"/>
            <a:ext cx="3194700" cy="10362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SMS (Not as secure)</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Phone Call (Not as secure)</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Authenticator applications</a:t>
            </a:r>
            <a:endParaRPr sz="1900">
              <a:solidFill>
                <a:schemeClr val="dk1"/>
              </a:solidFill>
              <a:latin typeface="Alegreya Sans"/>
              <a:ea typeface="Alegreya Sans"/>
              <a:cs typeface="Alegreya Sans"/>
              <a:sym typeface="Alegreya Sans"/>
            </a:endParaRPr>
          </a:p>
        </p:txBody>
      </p:sp>
      <p:sp>
        <p:nvSpPr>
          <p:cNvPr id="1383" name="Google Shape;1383;p168"/>
          <p:cNvSpPr txBox="1"/>
          <p:nvPr/>
        </p:nvSpPr>
        <p:spPr>
          <a:xfrm>
            <a:off x="3684600" y="2935596"/>
            <a:ext cx="2507700" cy="10362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Email</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Phone Pop-Up</a:t>
            </a:r>
            <a:endParaRPr sz="1900">
              <a:solidFill>
                <a:schemeClr val="dk1"/>
              </a:solidFill>
              <a:latin typeface="Alegreya Sans"/>
              <a:ea typeface="Alegreya Sans"/>
              <a:cs typeface="Alegreya Sans"/>
              <a:sym typeface="Alegreya Sans"/>
            </a:endParaRPr>
          </a:p>
        </p:txBody>
      </p:sp>
      <p:sp>
        <p:nvSpPr>
          <p:cNvPr id="1384" name="Google Shape;1384;p168"/>
          <p:cNvSpPr txBox="1"/>
          <p:nvPr/>
        </p:nvSpPr>
        <p:spPr>
          <a:xfrm>
            <a:off x="1085175" y="3781496"/>
            <a:ext cx="4205700" cy="10362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Google Authenticator</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Microsoft Authenticator</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Built into a password manager?</a:t>
            </a:r>
            <a:endParaRPr sz="1900">
              <a:solidFill>
                <a:schemeClr val="dk1"/>
              </a:solidFill>
              <a:latin typeface="Alegreya Sans"/>
              <a:ea typeface="Alegreya Sans"/>
              <a:cs typeface="Alegreya Sans"/>
              <a:sym typeface="Alegreya Sans"/>
            </a:endParaRPr>
          </a:p>
        </p:txBody>
      </p:sp>
      <p:sp>
        <p:nvSpPr>
          <p:cNvPr id="1385" name="Google Shape;1385;p168"/>
          <p:cNvSpPr txBox="1"/>
          <p:nvPr/>
        </p:nvSpPr>
        <p:spPr>
          <a:xfrm>
            <a:off x="6661950" y="3716313"/>
            <a:ext cx="2005200" cy="9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1"/>
                </a:solidFill>
                <a:latin typeface="Alegreya Sans"/>
                <a:ea typeface="Alegreya Sans"/>
                <a:cs typeface="Alegreya Sans"/>
                <a:sym typeface="Alegreya Sans"/>
              </a:rPr>
              <a:t>99.9% </a:t>
            </a:r>
            <a:r>
              <a:rPr b="1" lang="en" sz="1600">
                <a:solidFill>
                  <a:schemeClr val="dk1"/>
                </a:solidFill>
                <a:latin typeface="Alegreya Sans"/>
                <a:ea typeface="Alegreya Sans"/>
                <a:cs typeface="Alegreya Sans"/>
                <a:sym typeface="Alegreya Sans"/>
              </a:rPr>
              <a:t>LESS</a:t>
            </a:r>
            <a:r>
              <a:rPr lang="en" sz="1600">
                <a:solidFill>
                  <a:schemeClr val="dk1"/>
                </a:solidFill>
                <a:latin typeface="Alegreya Sans"/>
                <a:ea typeface="Alegreya Sans"/>
                <a:cs typeface="Alegreya Sans"/>
                <a:sym typeface="Alegreya Sans"/>
              </a:rPr>
              <a:t> likely to be compromised if you use MFA</a:t>
            </a:r>
            <a:endParaRPr sz="1600">
              <a:solidFill>
                <a:schemeClr val="dk1"/>
              </a:solidFill>
              <a:latin typeface="Alegreya Sans"/>
              <a:ea typeface="Alegreya Sans"/>
              <a:cs typeface="Alegreya Sans"/>
              <a:sym typeface="Alegreya Sans"/>
            </a:endParaRPr>
          </a:p>
        </p:txBody>
      </p:sp>
      <p:sp>
        <p:nvSpPr>
          <p:cNvPr id="1386" name="Google Shape;1386;p168"/>
          <p:cNvSpPr/>
          <p:nvPr/>
        </p:nvSpPr>
        <p:spPr>
          <a:xfrm>
            <a:off x="6661950" y="3716313"/>
            <a:ext cx="2005195" cy="1210565"/>
          </a:xfrm>
          <a:custGeom>
            <a:rect b="b" l="l" r="r" t="t"/>
            <a:pathLst>
              <a:path extrusionOk="0" h="9064" w="16269">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68"/>
          <p:cNvSpPr txBox="1"/>
          <p:nvPr/>
        </p:nvSpPr>
        <p:spPr>
          <a:xfrm>
            <a:off x="2833650" y="4874999"/>
            <a:ext cx="3476700" cy="23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Source: Microsoft Tech Community</a:t>
            </a:r>
            <a:endParaRPr sz="800">
              <a:solidFill>
                <a:srgbClr val="C2C2C2"/>
              </a:solidFill>
              <a:latin typeface="Lato"/>
              <a:ea typeface="Lato"/>
              <a:cs typeface="Lato"/>
              <a:sym typeface="Lato"/>
            </a:endParaRPr>
          </a:p>
        </p:txBody>
      </p:sp>
      <p:sp>
        <p:nvSpPr>
          <p:cNvPr id="1388" name="Google Shape;1388;p16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389" name="Google Shape;1389;p168"/>
          <p:cNvPicPr preferRelativeResize="0"/>
          <p:nvPr/>
        </p:nvPicPr>
        <p:blipFill rotWithShape="1">
          <a:blip r:embed="rId4">
            <a:alphaModFix/>
          </a:blip>
          <a:srcRect b="4415" l="16714" r="15035" t="0"/>
          <a:stretch/>
        </p:blipFill>
        <p:spPr>
          <a:xfrm>
            <a:off x="5904600" y="1100166"/>
            <a:ext cx="1365600" cy="1912500"/>
          </a:xfrm>
          <a:prstGeom prst="roundRect">
            <a:avLst>
              <a:gd fmla="val 16667" name="adj"/>
            </a:avLst>
          </a:prstGeom>
          <a:noFill/>
          <a:ln>
            <a:noFill/>
          </a:ln>
        </p:spPr>
      </p:pic>
      <p:sp>
        <p:nvSpPr>
          <p:cNvPr id="1390" name="Google Shape;1390;p168"/>
          <p:cNvSpPr txBox="1"/>
          <p:nvPr/>
        </p:nvSpPr>
        <p:spPr>
          <a:xfrm>
            <a:off x="5856114" y="3041700"/>
            <a:ext cx="15189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chemeClr val="dk1"/>
                </a:solidFill>
                <a:latin typeface="Lato"/>
                <a:ea typeface="Lato"/>
                <a:cs typeface="Lato"/>
                <a:sym typeface="Lato"/>
              </a:rPr>
              <a:t>Biometric </a:t>
            </a:r>
            <a:r>
              <a:rPr lang="en" sz="800">
                <a:solidFill>
                  <a:schemeClr val="dk1"/>
                </a:solidFill>
                <a:latin typeface="Lato"/>
                <a:ea typeface="Lato"/>
                <a:cs typeface="Lato"/>
                <a:sym typeface="Lato"/>
              </a:rPr>
              <a:t>- </a:t>
            </a:r>
            <a:r>
              <a:rPr lang="en" sz="800">
                <a:solidFill>
                  <a:schemeClr val="dk1"/>
                </a:solidFill>
                <a:latin typeface="Lato"/>
                <a:ea typeface="Lato"/>
                <a:cs typeface="Lato"/>
                <a:sym typeface="Lato"/>
              </a:rPr>
              <a:t>fingerprint or facial recognition</a:t>
            </a:r>
            <a:endParaRPr sz="800">
              <a:solidFill>
                <a:schemeClr val="dk1"/>
              </a:solidFill>
              <a:latin typeface="Lato"/>
              <a:ea typeface="Lato"/>
              <a:cs typeface="Lato"/>
              <a:sym typeface="Lato"/>
            </a:endParaRPr>
          </a:p>
        </p:txBody>
      </p:sp>
      <p:sp>
        <p:nvSpPr>
          <p:cNvPr id="1391" name="Google Shape;1391;p168"/>
          <p:cNvSpPr txBox="1"/>
          <p:nvPr/>
        </p:nvSpPr>
        <p:spPr>
          <a:xfrm>
            <a:off x="7333239" y="3041700"/>
            <a:ext cx="15189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chemeClr val="dk1"/>
                </a:solidFill>
                <a:latin typeface="Lato"/>
                <a:ea typeface="Lato"/>
                <a:cs typeface="Lato"/>
                <a:sym typeface="Lato"/>
              </a:rPr>
              <a:t>Authenticator apps</a:t>
            </a:r>
            <a:endParaRPr sz="800">
              <a:solidFill>
                <a:schemeClr val="dk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169"/>
          <p:cNvSpPr txBox="1"/>
          <p:nvPr>
            <p:ph type="title"/>
          </p:nvPr>
        </p:nvSpPr>
        <p:spPr>
          <a:xfrm>
            <a:off x="720000" y="3364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MFA Under Attack</a:t>
            </a:r>
            <a:endParaRPr/>
          </a:p>
        </p:txBody>
      </p:sp>
      <p:sp>
        <p:nvSpPr>
          <p:cNvPr id="1397" name="Google Shape;1397;p169"/>
          <p:cNvSpPr txBox="1"/>
          <p:nvPr/>
        </p:nvSpPr>
        <p:spPr>
          <a:xfrm>
            <a:off x="723900" y="1080821"/>
            <a:ext cx="2960700" cy="419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Manrope"/>
                <a:ea typeface="Manrope"/>
                <a:cs typeface="Manrope"/>
                <a:sym typeface="Manrope"/>
              </a:rPr>
              <a:t>MFA Fatigue</a:t>
            </a:r>
            <a:endParaRPr b="1" sz="2400">
              <a:solidFill>
                <a:schemeClr val="dk1"/>
              </a:solidFill>
              <a:latin typeface="Manrope"/>
              <a:ea typeface="Manrope"/>
              <a:cs typeface="Manrope"/>
              <a:sym typeface="Manrope"/>
            </a:endParaRPr>
          </a:p>
        </p:txBody>
      </p:sp>
      <p:sp>
        <p:nvSpPr>
          <p:cNvPr id="1398" name="Google Shape;1398;p169"/>
          <p:cNvSpPr txBox="1"/>
          <p:nvPr/>
        </p:nvSpPr>
        <p:spPr>
          <a:xfrm>
            <a:off x="723900" y="1347971"/>
            <a:ext cx="5306100" cy="32778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Attacker targets the end user rather than jump through technical hoops</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Users overwhelmed by frequent authentication requests causing: </a:t>
            </a:r>
            <a:endParaRPr sz="1900">
              <a:solidFill>
                <a:schemeClr val="dk1"/>
              </a:solidFill>
              <a:latin typeface="Alegreya Sans"/>
              <a:ea typeface="Alegreya Sans"/>
              <a:cs typeface="Alegreya Sans"/>
              <a:sym typeface="Alegreya Sans"/>
            </a:endParaRPr>
          </a:p>
          <a:p>
            <a:pPr indent="-349250" lvl="1" marL="9144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Frustration</a:t>
            </a:r>
            <a:endParaRPr sz="1900">
              <a:solidFill>
                <a:schemeClr val="dk1"/>
              </a:solidFill>
              <a:latin typeface="Alegreya Sans"/>
              <a:ea typeface="Alegreya Sans"/>
              <a:cs typeface="Alegreya Sans"/>
              <a:sym typeface="Alegreya Sans"/>
            </a:endParaRPr>
          </a:p>
          <a:p>
            <a:pPr indent="-349250" lvl="1" marL="9144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Carelessness in approving prompts</a:t>
            </a:r>
            <a:endParaRPr sz="1900">
              <a:solidFill>
                <a:schemeClr val="dk1"/>
              </a:solidFill>
              <a:latin typeface="Alegreya Sans"/>
              <a:ea typeface="Alegreya Sans"/>
              <a:cs typeface="Alegreya Sans"/>
              <a:sym typeface="Alegreya Sans"/>
            </a:endParaRPr>
          </a:p>
          <a:p>
            <a:pPr indent="-349250" lvl="1" marL="9144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Potential security risks</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Users may unknowingly approve malicious requests just to stop the prompts</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Your phone becomes unusable due to an MFA pop-up every 5 seconds. Would  you click approve?</a:t>
            </a:r>
            <a:endParaRPr sz="1900">
              <a:solidFill>
                <a:schemeClr val="dk1"/>
              </a:solidFill>
              <a:latin typeface="Alegreya Sans"/>
              <a:ea typeface="Alegreya Sans"/>
              <a:cs typeface="Alegreya Sans"/>
              <a:sym typeface="Alegreya Sans"/>
            </a:endParaRPr>
          </a:p>
        </p:txBody>
      </p:sp>
      <p:sp>
        <p:nvSpPr>
          <p:cNvPr id="1399" name="Google Shape;1399;p169"/>
          <p:cNvSpPr/>
          <p:nvPr/>
        </p:nvSpPr>
        <p:spPr>
          <a:xfrm>
            <a:off x="4531950" y="1281625"/>
            <a:ext cx="80100" cy="80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6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401" name="Google Shape;1401;p169"/>
          <p:cNvPicPr preferRelativeResize="0"/>
          <p:nvPr/>
        </p:nvPicPr>
        <p:blipFill rotWithShape="1">
          <a:blip r:embed="rId3">
            <a:alphaModFix/>
          </a:blip>
          <a:srcRect b="4912" l="6134" r="4699" t="4948"/>
          <a:stretch/>
        </p:blipFill>
        <p:spPr>
          <a:xfrm>
            <a:off x="6192300" y="1320751"/>
            <a:ext cx="2474700" cy="2502000"/>
          </a:xfrm>
          <a:prstGeom prst="roundRect">
            <a:avLst>
              <a:gd fmla="val 16667" name="adj"/>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5" name="Shape 1405"/>
        <p:cNvGrpSpPr/>
        <p:nvPr/>
      </p:nvGrpSpPr>
      <p:grpSpPr>
        <a:xfrm>
          <a:off x="0" y="0"/>
          <a:ext cx="0" cy="0"/>
          <a:chOff x="0" y="0"/>
          <a:chExt cx="0" cy="0"/>
        </a:xfrm>
      </p:grpSpPr>
      <p:sp>
        <p:nvSpPr>
          <p:cNvPr id="1406" name="Google Shape;1406;p170"/>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u="sng"/>
              <a:t>Worksheet #3</a:t>
            </a:r>
            <a:endParaRPr sz="4300" u="sng"/>
          </a:p>
          <a:p>
            <a:pPr indent="0" lvl="0" marL="0" rtl="0" algn="l">
              <a:spcBef>
                <a:spcPts val="0"/>
              </a:spcBef>
              <a:spcAft>
                <a:spcPts val="0"/>
              </a:spcAft>
              <a:buNone/>
            </a:pPr>
            <a:r>
              <a:rPr lang="en" sz="3600"/>
              <a:t>Password Managers &amp; 2FA</a:t>
            </a:r>
            <a:endParaRPr sz="3600"/>
          </a:p>
        </p:txBody>
      </p:sp>
      <p:pic>
        <p:nvPicPr>
          <p:cNvPr id="1407" name="Google Shape;1407;p170"/>
          <p:cNvPicPr preferRelativeResize="0"/>
          <p:nvPr>
            <p:ph idx="3" type="pic"/>
          </p:nvPr>
        </p:nvPicPr>
        <p:blipFill rotWithShape="1">
          <a:blip r:embed="rId3">
            <a:alphaModFix/>
          </a:blip>
          <a:srcRect b="13058" l="25072" r="18190" t="0"/>
          <a:stretch/>
        </p:blipFill>
        <p:spPr>
          <a:xfrm>
            <a:off x="1018025" y="913275"/>
            <a:ext cx="2760600" cy="2823600"/>
          </a:xfrm>
          <a:prstGeom prst="snip2DiagRect">
            <a:avLst>
              <a:gd fmla="val 0" name="adj1"/>
              <a:gd fmla="val 16667" name="adj2"/>
            </a:avLst>
          </a:prstGeom>
        </p:spPr>
      </p:pic>
      <p:sp>
        <p:nvSpPr>
          <p:cNvPr id="1408" name="Google Shape;1408;p170"/>
          <p:cNvSpPr txBox="1"/>
          <p:nvPr>
            <p:ph type="title"/>
          </p:nvPr>
        </p:nvSpPr>
        <p:spPr>
          <a:xfrm>
            <a:off x="1018025" y="3914650"/>
            <a:ext cx="7091700" cy="64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100"/>
              <a:t>https://www.treetopsecurity.com/CAT</a:t>
            </a:r>
            <a:endParaRPr sz="1400"/>
          </a:p>
        </p:txBody>
      </p:sp>
      <p:sp>
        <p:nvSpPr>
          <p:cNvPr id="1409" name="Google Shape;1409;p170"/>
          <p:cNvSpPr/>
          <p:nvPr/>
        </p:nvSpPr>
        <p:spPr>
          <a:xfrm>
            <a:off x="4151075" y="913275"/>
            <a:ext cx="841843" cy="834718"/>
          </a:xfrm>
          <a:custGeom>
            <a:rect b="b" l="l" r="r" t="t"/>
            <a:pathLst>
              <a:path extrusionOk="0" h="12653" w="12761">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7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4" name="Shape 1414"/>
        <p:cNvGrpSpPr/>
        <p:nvPr/>
      </p:nvGrpSpPr>
      <p:grpSpPr>
        <a:xfrm>
          <a:off x="0" y="0"/>
          <a:ext cx="0" cy="0"/>
          <a:chOff x="0" y="0"/>
          <a:chExt cx="0" cy="0"/>
        </a:xfrm>
      </p:grpSpPr>
      <p:sp>
        <p:nvSpPr>
          <p:cNvPr id="1415" name="Google Shape;1415;p171"/>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000"/>
              <a:t>Just a </a:t>
            </a:r>
            <a:endParaRPr sz="5000"/>
          </a:p>
          <a:p>
            <a:pPr indent="0" lvl="0" marL="0" rtl="0" algn="l">
              <a:spcBef>
                <a:spcPts val="0"/>
              </a:spcBef>
              <a:spcAft>
                <a:spcPts val="0"/>
              </a:spcAft>
              <a:buNone/>
            </a:pPr>
            <a:r>
              <a:rPr lang="en" sz="5000"/>
              <a:t>Little Click</a:t>
            </a:r>
            <a:endParaRPr sz="5000"/>
          </a:p>
        </p:txBody>
      </p:sp>
      <p:sp>
        <p:nvSpPr>
          <p:cNvPr id="1416" name="Google Shape;1416;p171"/>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04</a:t>
            </a:r>
            <a:endParaRPr sz="3600"/>
          </a:p>
        </p:txBody>
      </p:sp>
      <p:pic>
        <p:nvPicPr>
          <p:cNvPr id="1417" name="Google Shape;1417;p171"/>
          <p:cNvPicPr preferRelativeResize="0"/>
          <p:nvPr>
            <p:ph idx="3" type="pic"/>
          </p:nvPr>
        </p:nvPicPr>
        <p:blipFill rotWithShape="1">
          <a:blip r:embed="rId3">
            <a:alphaModFix/>
          </a:blip>
          <a:srcRect b="14199" l="5034" r="23557" t="0"/>
          <a:stretch/>
        </p:blipFill>
        <p:spPr>
          <a:xfrm>
            <a:off x="1018025" y="913275"/>
            <a:ext cx="2760600" cy="3317100"/>
          </a:xfrm>
          <a:prstGeom prst="snip2DiagRect">
            <a:avLst>
              <a:gd fmla="val 0" name="adj1"/>
              <a:gd fmla="val 16667" name="adj2"/>
            </a:avLst>
          </a:prstGeom>
        </p:spPr>
      </p:pic>
      <p:sp>
        <p:nvSpPr>
          <p:cNvPr id="1418" name="Google Shape;1418;p17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172"/>
          <p:cNvSpPr txBox="1"/>
          <p:nvPr/>
        </p:nvSpPr>
        <p:spPr>
          <a:xfrm>
            <a:off x="755988" y="461013"/>
            <a:ext cx="72117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Is the link safe in 4 steps</a:t>
            </a:r>
            <a:endParaRPr b="1" sz="3000">
              <a:solidFill>
                <a:srgbClr val="FFFFFF"/>
              </a:solidFill>
              <a:latin typeface="Manrope"/>
              <a:ea typeface="Manrope"/>
              <a:cs typeface="Manrope"/>
              <a:sym typeface="Manrope"/>
            </a:endParaRPr>
          </a:p>
        </p:txBody>
      </p:sp>
      <p:sp>
        <p:nvSpPr>
          <p:cNvPr id="1424" name="Google Shape;1424;p172"/>
          <p:cNvSpPr txBox="1"/>
          <p:nvPr/>
        </p:nvSpPr>
        <p:spPr>
          <a:xfrm>
            <a:off x="664491" y="1312531"/>
            <a:ext cx="1871100" cy="44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rgbClr val="FFFFFF"/>
                </a:solidFill>
                <a:latin typeface="Manrope"/>
                <a:ea typeface="Manrope"/>
                <a:cs typeface="Manrope"/>
                <a:sym typeface="Manrope"/>
              </a:rPr>
              <a:t>1. Verify</a:t>
            </a:r>
            <a:endParaRPr b="1" sz="1700">
              <a:latin typeface="Manrope"/>
              <a:ea typeface="Manrope"/>
              <a:cs typeface="Manrope"/>
              <a:sym typeface="Manrope"/>
            </a:endParaRPr>
          </a:p>
        </p:txBody>
      </p:sp>
      <p:sp>
        <p:nvSpPr>
          <p:cNvPr id="1425" name="Google Shape;1425;p172"/>
          <p:cNvSpPr txBox="1"/>
          <p:nvPr/>
        </p:nvSpPr>
        <p:spPr>
          <a:xfrm>
            <a:off x="201538" y="1756538"/>
            <a:ext cx="2986800" cy="1196400"/>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None/>
            </a:pPr>
            <a:r>
              <a:rPr lang="en" sz="1500">
                <a:solidFill>
                  <a:srgbClr val="D9D9D9"/>
                </a:solidFill>
                <a:latin typeface="Alegreya Sans"/>
                <a:ea typeface="Alegreya Sans"/>
                <a:cs typeface="Alegreya Sans"/>
                <a:sym typeface="Alegreya Sans"/>
              </a:rPr>
              <a:t>Were you expecting a link? </a:t>
            </a:r>
            <a:endParaRPr sz="1500">
              <a:solidFill>
                <a:srgbClr val="D9D9D9"/>
              </a:solidFill>
              <a:latin typeface="Alegreya Sans"/>
              <a:ea typeface="Alegreya Sans"/>
              <a:cs typeface="Alegreya Sans"/>
              <a:sym typeface="Alegreya Sans"/>
            </a:endParaRPr>
          </a:p>
          <a:p>
            <a:pPr indent="-323850" lvl="1" marL="914400" rtl="0" algn="l">
              <a:lnSpc>
                <a:spcPct val="100000"/>
              </a:lnSpc>
              <a:spcBef>
                <a:spcPts val="0"/>
              </a:spcBef>
              <a:spcAft>
                <a:spcPts val="0"/>
              </a:spcAft>
              <a:buClr>
                <a:srgbClr val="D9D9D9"/>
              </a:buClr>
              <a:buSzPts val="1500"/>
              <a:buFont typeface="Alegreya Sans"/>
              <a:buChar char="○"/>
            </a:pPr>
            <a:r>
              <a:rPr lang="en" sz="1500">
                <a:solidFill>
                  <a:srgbClr val="D9D9D9"/>
                </a:solidFill>
                <a:latin typeface="Alegreya Sans"/>
                <a:ea typeface="Alegreya Sans"/>
                <a:cs typeface="Alegreya Sans"/>
                <a:sym typeface="Alegreya Sans"/>
              </a:rPr>
              <a:t>Not just email!</a:t>
            </a:r>
            <a:endParaRPr sz="1500">
              <a:solidFill>
                <a:srgbClr val="D9D9D9"/>
              </a:solidFill>
              <a:latin typeface="Alegreya Sans"/>
              <a:ea typeface="Alegreya Sans"/>
              <a:cs typeface="Alegreya Sans"/>
              <a:sym typeface="Alegreya Sans"/>
            </a:endParaRPr>
          </a:p>
          <a:p>
            <a:pPr indent="-323850" lvl="1" marL="914400" rtl="0" algn="l">
              <a:lnSpc>
                <a:spcPct val="100000"/>
              </a:lnSpc>
              <a:spcBef>
                <a:spcPts val="0"/>
              </a:spcBef>
              <a:spcAft>
                <a:spcPts val="0"/>
              </a:spcAft>
              <a:buClr>
                <a:srgbClr val="D9D9D9"/>
              </a:buClr>
              <a:buSzPts val="1500"/>
              <a:buFont typeface="Alegreya Sans"/>
              <a:buChar char="○"/>
            </a:pPr>
            <a:r>
              <a:rPr lang="en" sz="1500">
                <a:solidFill>
                  <a:srgbClr val="D9D9D9"/>
                </a:solidFill>
                <a:latin typeface="Alegreya Sans"/>
                <a:ea typeface="Alegreya Sans"/>
                <a:cs typeface="Alegreya Sans"/>
                <a:sym typeface="Alegreya Sans"/>
              </a:rPr>
              <a:t>Social Media</a:t>
            </a:r>
            <a:endParaRPr sz="1500">
              <a:solidFill>
                <a:srgbClr val="D9D9D9"/>
              </a:solidFill>
              <a:latin typeface="Alegreya Sans"/>
              <a:ea typeface="Alegreya Sans"/>
              <a:cs typeface="Alegreya Sans"/>
              <a:sym typeface="Alegreya Sans"/>
            </a:endParaRPr>
          </a:p>
          <a:p>
            <a:pPr indent="-323850" lvl="1" marL="914400" rtl="0" algn="l">
              <a:lnSpc>
                <a:spcPct val="100000"/>
              </a:lnSpc>
              <a:spcBef>
                <a:spcPts val="0"/>
              </a:spcBef>
              <a:spcAft>
                <a:spcPts val="0"/>
              </a:spcAft>
              <a:buClr>
                <a:srgbClr val="D9D9D9"/>
              </a:buClr>
              <a:buSzPts val="1500"/>
              <a:buFont typeface="Alegreya Sans"/>
              <a:buChar char="○"/>
            </a:pPr>
            <a:r>
              <a:rPr lang="en" sz="1500">
                <a:solidFill>
                  <a:srgbClr val="D9D9D9"/>
                </a:solidFill>
                <a:latin typeface="Alegreya Sans"/>
                <a:ea typeface="Alegreya Sans"/>
                <a:cs typeface="Alegreya Sans"/>
                <a:sym typeface="Alegreya Sans"/>
              </a:rPr>
              <a:t>SMS/iMessage</a:t>
            </a:r>
            <a:endParaRPr sz="1500">
              <a:solidFill>
                <a:srgbClr val="D9D9D9"/>
              </a:solidFill>
              <a:latin typeface="Alegreya Sans"/>
              <a:ea typeface="Alegreya Sans"/>
              <a:cs typeface="Alegreya Sans"/>
              <a:sym typeface="Alegreya Sans"/>
            </a:endParaRPr>
          </a:p>
          <a:p>
            <a:pPr indent="-323850" lvl="1" marL="914400" rtl="0" algn="l">
              <a:lnSpc>
                <a:spcPct val="100000"/>
              </a:lnSpc>
              <a:spcBef>
                <a:spcPts val="0"/>
              </a:spcBef>
              <a:spcAft>
                <a:spcPts val="0"/>
              </a:spcAft>
              <a:buClr>
                <a:srgbClr val="D9D9D9"/>
              </a:buClr>
              <a:buSzPts val="1500"/>
              <a:buFont typeface="Alegreya Sans"/>
              <a:buChar char="○"/>
            </a:pPr>
            <a:r>
              <a:rPr lang="en" sz="1500">
                <a:solidFill>
                  <a:srgbClr val="D9D9D9"/>
                </a:solidFill>
                <a:latin typeface="Alegreya Sans"/>
                <a:ea typeface="Alegreya Sans"/>
                <a:cs typeface="Alegreya Sans"/>
                <a:sym typeface="Alegreya Sans"/>
              </a:rPr>
              <a:t>Zoom, Teams, Slack, etc.  </a:t>
            </a:r>
            <a:endParaRPr sz="1500">
              <a:solidFill>
                <a:srgbClr val="D9D9D9"/>
              </a:solidFill>
              <a:latin typeface="Alegreya Sans"/>
              <a:ea typeface="Alegreya Sans"/>
              <a:cs typeface="Alegreya Sans"/>
              <a:sym typeface="Alegreya Sans"/>
            </a:endParaRPr>
          </a:p>
        </p:txBody>
      </p:sp>
      <p:sp>
        <p:nvSpPr>
          <p:cNvPr id="1426" name="Google Shape;1426;p172"/>
          <p:cNvSpPr txBox="1"/>
          <p:nvPr/>
        </p:nvSpPr>
        <p:spPr>
          <a:xfrm>
            <a:off x="673766" y="3045258"/>
            <a:ext cx="1871100" cy="44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rgbClr val="FFFFFF"/>
                </a:solidFill>
                <a:latin typeface="Manrope"/>
                <a:ea typeface="Manrope"/>
                <a:cs typeface="Manrope"/>
                <a:sym typeface="Manrope"/>
              </a:rPr>
              <a:t>2. Hover</a:t>
            </a:r>
            <a:endParaRPr b="1" sz="1700">
              <a:latin typeface="Manrope"/>
              <a:ea typeface="Manrope"/>
              <a:cs typeface="Manrope"/>
              <a:sym typeface="Manrope"/>
            </a:endParaRPr>
          </a:p>
        </p:txBody>
      </p:sp>
      <p:sp>
        <p:nvSpPr>
          <p:cNvPr id="1427" name="Google Shape;1427;p172"/>
          <p:cNvSpPr txBox="1"/>
          <p:nvPr/>
        </p:nvSpPr>
        <p:spPr>
          <a:xfrm>
            <a:off x="664512" y="3599225"/>
            <a:ext cx="1928700" cy="691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1500">
                <a:solidFill>
                  <a:srgbClr val="D9D9D9"/>
                </a:solidFill>
                <a:latin typeface="Alegreya Sans"/>
                <a:ea typeface="Alegreya Sans"/>
                <a:cs typeface="Alegreya Sans"/>
                <a:sym typeface="Alegreya Sans"/>
              </a:rPr>
              <a:t>Hover over the link to ensure that it leads to where it says it does</a:t>
            </a:r>
            <a:endParaRPr sz="1500">
              <a:solidFill>
                <a:srgbClr val="D9D9D9"/>
              </a:solidFill>
              <a:latin typeface="Alegreya Sans"/>
              <a:ea typeface="Alegreya Sans"/>
              <a:cs typeface="Alegreya Sans"/>
              <a:sym typeface="Alegreya Sans"/>
            </a:endParaRPr>
          </a:p>
        </p:txBody>
      </p:sp>
      <p:sp>
        <p:nvSpPr>
          <p:cNvPr id="1428" name="Google Shape;1428;p172"/>
          <p:cNvSpPr txBox="1"/>
          <p:nvPr/>
        </p:nvSpPr>
        <p:spPr>
          <a:xfrm>
            <a:off x="6380945" y="3045245"/>
            <a:ext cx="1871100" cy="44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rgbClr val="FFFFFF"/>
                </a:solidFill>
                <a:latin typeface="Manrope"/>
                <a:ea typeface="Manrope"/>
                <a:cs typeface="Manrope"/>
                <a:sym typeface="Manrope"/>
              </a:rPr>
              <a:t>3. Sniff test</a:t>
            </a:r>
            <a:endParaRPr b="1" sz="1700">
              <a:latin typeface="Manrope"/>
              <a:ea typeface="Manrope"/>
              <a:cs typeface="Manrope"/>
              <a:sym typeface="Manrope"/>
            </a:endParaRPr>
          </a:p>
        </p:txBody>
      </p:sp>
      <p:sp>
        <p:nvSpPr>
          <p:cNvPr id="1429" name="Google Shape;1429;p172"/>
          <p:cNvSpPr txBox="1"/>
          <p:nvPr/>
        </p:nvSpPr>
        <p:spPr>
          <a:xfrm>
            <a:off x="6381038" y="3592600"/>
            <a:ext cx="2469900" cy="691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1500">
                <a:solidFill>
                  <a:srgbClr val="D9D9D9"/>
                </a:solidFill>
                <a:latin typeface="Alegreya Sans"/>
                <a:ea typeface="Alegreya Sans"/>
                <a:cs typeface="Alegreya Sans"/>
                <a:sym typeface="Alegreya Sans"/>
              </a:rPr>
              <a:t>Is it a site you recognize?</a:t>
            </a:r>
            <a:br>
              <a:rPr lang="en" sz="1500">
                <a:solidFill>
                  <a:srgbClr val="D9D9D9"/>
                </a:solidFill>
                <a:latin typeface="Alegreya Sans"/>
                <a:ea typeface="Alegreya Sans"/>
                <a:cs typeface="Alegreya Sans"/>
                <a:sym typeface="Alegreya Sans"/>
              </a:rPr>
            </a:br>
            <a:r>
              <a:rPr lang="en" sz="1500">
                <a:solidFill>
                  <a:srgbClr val="D9D9D9"/>
                </a:solidFill>
                <a:latin typeface="Alegreya Sans"/>
                <a:ea typeface="Alegreya Sans"/>
                <a:cs typeface="Alegreya Sans"/>
                <a:sym typeface="Alegreya Sans"/>
              </a:rPr>
              <a:t>Does it feel “familiar” to you?</a:t>
            </a:r>
            <a:br>
              <a:rPr lang="en" sz="1500">
                <a:solidFill>
                  <a:srgbClr val="D9D9D9"/>
                </a:solidFill>
                <a:latin typeface="Alegreya Sans"/>
                <a:ea typeface="Alegreya Sans"/>
                <a:cs typeface="Alegreya Sans"/>
                <a:sym typeface="Alegreya Sans"/>
              </a:rPr>
            </a:br>
            <a:r>
              <a:rPr lang="en" sz="1500">
                <a:solidFill>
                  <a:srgbClr val="D9D9D9"/>
                </a:solidFill>
                <a:latin typeface="Alegreya Sans"/>
                <a:ea typeface="Alegreya Sans"/>
                <a:cs typeface="Alegreya Sans"/>
                <a:sym typeface="Alegreya Sans"/>
              </a:rPr>
              <a:t>Be skeptical </a:t>
            </a:r>
            <a:endParaRPr sz="1500">
              <a:solidFill>
                <a:srgbClr val="D9D9D9"/>
              </a:solidFill>
              <a:latin typeface="Alegreya Sans"/>
              <a:ea typeface="Alegreya Sans"/>
              <a:cs typeface="Alegreya Sans"/>
              <a:sym typeface="Alegreya Sans"/>
            </a:endParaRPr>
          </a:p>
        </p:txBody>
      </p:sp>
      <p:sp>
        <p:nvSpPr>
          <p:cNvPr id="1430" name="Google Shape;1430;p172"/>
          <p:cNvSpPr txBox="1"/>
          <p:nvPr/>
        </p:nvSpPr>
        <p:spPr>
          <a:xfrm>
            <a:off x="6380945" y="1375118"/>
            <a:ext cx="1871100" cy="44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rgbClr val="FFFFFF"/>
                </a:solidFill>
                <a:latin typeface="Manrope"/>
                <a:ea typeface="Manrope"/>
                <a:cs typeface="Manrope"/>
                <a:sym typeface="Manrope"/>
              </a:rPr>
              <a:t>4. Click</a:t>
            </a:r>
            <a:endParaRPr b="1" sz="1700">
              <a:latin typeface="Manrope"/>
              <a:ea typeface="Manrope"/>
              <a:cs typeface="Manrope"/>
              <a:sym typeface="Manrope"/>
            </a:endParaRPr>
          </a:p>
        </p:txBody>
      </p:sp>
      <p:sp>
        <p:nvSpPr>
          <p:cNvPr id="1431" name="Google Shape;1431;p172"/>
          <p:cNvSpPr txBox="1"/>
          <p:nvPr/>
        </p:nvSpPr>
        <p:spPr>
          <a:xfrm>
            <a:off x="6380938" y="1707925"/>
            <a:ext cx="2009700" cy="113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sz="1500">
                <a:solidFill>
                  <a:srgbClr val="D9D9D9"/>
                </a:solidFill>
                <a:latin typeface="Alegreya Sans"/>
                <a:ea typeface="Alegreya Sans"/>
                <a:cs typeface="Alegreya Sans"/>
                <a:sym typeface="Alegreya Sans"/>
              </a:rPr>
              <a:t>Does it pass all 3 tests? Still use caution </a:t>
            </a:r>
            <a:br>
              <a:rPr lang="en" sz="1500">
                <a:solidFill>
                  <a:srgbClr val="D9D9D9"/>
                </a:solidFill>
                <a:latin typeface="Alegreya Sans"/>
                <a:ea typeface="Alegreya Sans"/>
                <a:cs typeface="Alegreya Sans"/>
                <a:sym typeface="Alegreya Sans"/>
              </a:rPr>
            </a:br>
            <a:r>
              <a:rPr lang="en" sz="1500">
                <a:solidFill>
                  <a:srgbClr val="D9D9D9"/>
                </a:solidFill>
                <a:latin typeface="Alegreya Sans"/>
                <a:ea typeface="Alegreya Sans"/>
                <a:cs typeface="Alegreya Sans"/>
                <a:sym typeface="Alegreya Sans"/>
              </a:rPr>
              <a:t>“When in doubt, throw it out”</a:t>
            </a:r>
            <a:endParaRPr sz="1500">
              <a:solidFill>
                <a:srgbClr val="D9D9D9"/>
              </a:solidFill>
              <a:latin typeface="Alegreya Sans"/>
              <a:ea typeface="Alegreya Sans"/>
              <a:cs typeface="Alegreya Sans"/>
              <a:sym typeface="Alegreya Sans"/>
            </a:endParaRPr>
          </a:p>
        </p:txBody>
      </p:sp>
      <p:cxnSp>
        <p:nvCxnSpPr>
          <p:cNvPr id="1432" name="Google Shape;1432;p172"/>
          <p:cNvCxnSpPr/>
          <p:nvPr/>
        </p:nvCxnSpPr>
        <p:spPr>
          <a:xfrm flipH="1">
            <a:off x="725038" y="1125863"/>
            <a:ext cx="7887900" cy="14400"/>
          </a:xfrm>
          <a:prstGeom prst="straightConnector1">
            <a:avLst/>
          </a:prstGeom>
          <a:noFill/>
          <a:ln cap="flat" cmpd="sng" w="9525">
            <a:solidFill>
              <a:schemeClr val="lt2"/>
            </a:solidFill>
            <a:prstDash val="solid"/>
            <a:round/>
            <a:headEnd len="med" w="med" type="none"/>
            <a:tailEnd len="med" w="med" type="none"/>
          </a:ln>
        </p:spPr>
      </p:cxnSp>
      <p:cxnSp>
        <p:nvCxnSpPr>
          <p:cNvPr id="1433" name="Google Shape;1433;p172"/>
          <p:cNvCxnSpPr/>
          <p:nvPr/>
        </p:nvCxnSpPr>
        <p:spPr>
          <a:xfrm flipH="1">
            <a:off x="725049" y="2993856"/>
            <a:ext cx="2296500" cy="10500"/>
          </a:xfrm>
          <a:prstGeom prst="straightConnector1">
            <a:avLst/>
          </a:prstGeom>
          <a:noFill/>
          <a:ln cap="flat" cmpd="sng" w="9525">
            <a:solidFill>
              <a:schemeClr val="lt2"/>
            </a:solidFill>
            <a:prstDash val="dot"/>
            <a:round/>
            <a:headEnd len="med" w="med" type="none"/>
            <a:tailEnd len="med" w="med" type="none"/>
          </a:ln>
        </p:spPr>
      </p:cxnSp>
      <p:cxnSp>
        <p:nvCxnSpPr>
          <p:cNvPr id="1434" name="Google Shape;1434;p172"/>
          <p:cNvCxnSpPr/>
          <p:nvPr/>
        </p:nvCxnSpPr>
        <p:spPr>
          <a:xfrm flipH="1">
            <a:off x="6303060" y="2952956"/>
            <a:ext cx="2296500" cy="10500"/>
          </a:xfrm>
          <a:prstGeom prst="straightConnector1">
            <a:avLst/>
          </a:prstGeom>
          <a:noFill/>
          <a:ln cap="flat" cmpd="sng" w="9525">
            <a:solidFill>
              <a:schemeClr val="lt2"/>
            </a:solidFill>
            <a:prstDash val="dot"/>
            <a:round/>
            <a:headEnd len="med" w="med" type="none"/>
            <a:tailEnd len="med" w="med" type="none"/>
          </a:ln>
        </p:spPr>
      </p:cxnSp>
      <p:sp>
        <p:nvSpPr>
          <p:cNvPr id="1435" name="Google Shape;1435;p172"/>
          <p:cNvSpPr/>
          <p:nvPr/>
        </p:nvSpPr>
        <p:spPr>
          <a:xfrm>
            <a:off x="3251970" y="1619864"/>
            <a:ext cx="2813100" cy="2787300"/>
          </a:xfrm>
          <a:prstGeom prst="pie">
            <a:avLst>
              <a:gd fmla="val 10795717" name="adj1"/>
              <a:gd fmla="val 16201261" name="adj2"/>
            </a:avLst>
          </a:prstGeom>
          <a:solidFill>
            <a:srgbClr val="9BC5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72"/>
          <p:cNvSpPr/>
          <p:nvPr/>
        </p:nvSpPr>
        <p:spPr>
          <a:xfrm rot="5400000">
            <a:off x="3264823" y="1606964"/>
            <a:ext cx="2787300" cy="2813100"/>
          </a:xfrm>
          <a:prstGeom prst="pie">
            <a:avLst>
              <a:gd fmla="val 10795717" name="adj1"/>
              <a:gd fmla="val 16201261" name="adj2"/>
            </a:avLst>
          </a:prstGeom>
          <a:solidFill>
            <a:srgbClr val="0D47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72"/>
          <p:cNvSpPr/>
          <p:nvPr/>
        </p:nvSpPr>
        <p:spPr>
          <a:xfrm rot="10800000">
            <a:off x="3251923" y="1619853"/>
            <a:ext cx="2813100" cy="2787300"/>
          </a:xfrm>
          <a:prstGeom prst="pie">
            <a:avLst>
              <a:gd fmla="val 10795717" name="adj1"/>
              <a:gd fmla="val 16201261" name="adj2"/>
            </a:avLst>
          </a:prstGeom>
          <a:solidFill>
            <a:srgbClr val="1976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172"/>
          <p:cNvSpPr/>
          <p:nvPr/>
        </p:nvSpPr>
        <p:spPr>
          <a:xfrm rot="-5400000">
            <a:off x="3264870" y="1606953"/>
            <a:ext cx="2787300" cy="2813100"/>
          </a:xfrm>
          <a:prstGeom prst="pie">
            <a:avLst>
              <a:gd fmla="val 10795717" name="adj1"/>
              <a:gd fmla="val 16201261" name="adj2"/>
            </a:avLst>
          </a:prstGeom>
          <a:solidFill>
            <a:srgbClr val="2196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9" name="Google Shape;1439;p172"/>
          <p:cNvGrpSpPr/>
          <p:nvPr/>
        </p:nvGrpSpPr>
        <p:grpSpPr>
          <a:xfrm>
            <a:off x="3158110" y="2659937"/>
            <a:ext cx="744516" cy="737729"/>
            <a:chOff x="2920647" y="2157958"/>
            <a:chExt cx="827700" cy="827700"/>
          </a:xfrm>
        </p:grpSpPr>
        <p:sp>
          <p:nvSpPr>
            <p:cNvPr id="1440" name="Google Shape;1440;p172"/>
            <p:cNvSpPr/>
            <p:nvPr/>
          </p:nvSpPr>
          <p:spPr>
            <a:xfrm rot="2368348">
              <a:off x="3040494" y="2277805"/>
              <a:ext cx="588007" cy="588007"/>
            </a:xfrm>
            <a:prstGeom prst="pie">
              <a:avLst>
                <a:gd fmla="val 18953478" name="adj1"/>
                <a:gd fmla="val 8381030" name="adj2"/>
              </a:avLst>
            </a:prstGeom>
            <a:solidFill>
              <a:srgbClr val="9BC5E9"/>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72"/>
            <p:cNvSpPr/>
            <p:nvPr/>
          </p:nvSpPr>
          <p:spPr>
            <a:xfrm rot="248723">
              <a:off x="3023158" y="2234335"/>
              <a:ext cx="655715" cy="655993"/>
            </a:xfrm>
            <a:prstGeom prst="chord">
              <a:avLst>
                <a:gd fmla="val 2500565" name="adj1"/>
                <a:gd fmla="val 1811979" name="adj2"/>
              </a:avLst>
            </a:prstGeom>
            <a:solidFill>
              <a:srgbClr val="9BC5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2" name="Google Shape;1442;p172"/>
          <p:cNvSpPr txBox="1"/>
          <p:nvPr/>
        </p:nvSpPr>
        <p:spPr>
          <a:xfrm>
            <a:off x="3279846" y="2841940"/>
            <a:ext cx="512400" cy="26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Roboto"/>
                <a:ea typeface="Roboto"/>
                <a:cs typeface="Roboto"/>
                <a:sym typeface="Roboto"/>
              </a:rPr>
              <a:t>01</a:t>
            </a:r>
            <a:endParaRPr b="1" sz="1600">
              <a:solidFill>
                <a:srgbClr val="FFFFFF"/>
              </a:solidFill>
              <a:latin typeface="Roboto"/>
              <a:ea typeface="Roboto"/>
              <a:cs typeface="Roboto"/>
              <a:sym typeface="Roboto"/>
            </a:endParaRPr>
          </a:p>
        </p:txBody>
      </p:sp>
      <p:grpSp>
        <p:nvGrpSpPr>
          <p:cNvPr id="1443" name="Google Shape;1443;p172"/>
          <p:cNvGrpSpPr/>
          <p:nvPr/>
        </p:nvGrpSpPr>
        <p:grpSpPr>
          <a:xfrm rot="-5400000">
            <a:off x="4318785" y="3758625"/>
            <a:ext cx="737729" cy="744516"/>
            <a:chOff x="2920647" y="2157958"/>
            <a:chExt cx="827700" cy="827700"/>
          </a:xfrm>
        </p:grpSpPr>
        <p:sp>
          <p:nvSpPr>
            <p:cNvPr id="1444" name="Google Shape;1444;p172"/>
            <p:cNvSpPr/>
            <p:nvPr/>
          </p:nvSpPr>
          <p:spPr>
            <a:xfrm rot="2368348">
              <a:off x="3040494" y="2277805"/>
              <a:ext cx="588007" cy="588007"/>
            </a:xfrm>
            <a:prstGeom prst="pie">
              <a:avLst>
                <a:gd fmla="val 18953478" name="adj1"/>
                <a:gd fmla="val 8381030" name="adj2"/>
              </a:avLst>
            </a:prstGeom>
            <a:solidFill>
              <a:srgbClr val="2196F3"/>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72"/>
            <p:cNvSpPr/>
            <p:nvPr/>
          </p:nvSpPr>
          <p:spPr>
            <a:xfrm rot="248723">
              <a:off x="3023158" y="2234335"/>
              <a:ext cx="655715" cy="655993"/>
            </a:xfrm>
            <a:prstGeom prst="chord">
              <a:avLst>
                <a:gd fmla="val 2500565" name="adj1"/>
                <a:gd fmla="val 1811979" name="adj2"/>
              </a:avLst>
            </a:prstGeom>
            <a:solidFill>
              <a:srgbClr val="2196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6" name="Google Shape;1446;p172"/>
          <p:cNvSpPr txBox="1"/>
          <p:nvPr/>
        </p:nvSpPr>
        <p:spPr>
          <a:xfrm>
            <a:off x="4411448" y="3930032"/>
            <a:ext cx="512400" cy="26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Roboto"/>
                <a:ea typeface="Roboto"/>
                <a:cs typeface="Roboto"/>
                <a:sym typeface="Roboto"/>
              </a:rPr>
              <a:t>02</a:t>
            </a:r>
            <a:endParaRPr b="1" sz="1600">
              <a:solidFill>
                <a:srgbClr val="FFFFFF"/>
              </a:solidFill>
              <a:latin typeface="Roboto"/>
              <a:ea typeface="Roboto"/>
              <a:cs typeface="Roboto"/>
              <a:sym typeface="Roboto"/>
            </a:endParaRPr>
          </a:p>
        </p:txBody>
      </p:sp>
      <p:grpSp>
        <p:nvGrpSpPr>
          <p:cNvPr id="1447" name="Google Shape;1447;p172"/>
          <p:cNvGrpSpPr/>
          <p:nvPr/>
        </p:nvGrpSpPr>
        <p:grpSpPr>
          <a:xfrm>
            <a:off x="5413676" y="2659734"/>
            <a:ext cx="744684" cy="737804"/>
            <a:chOff x="5428888" y="2158023"/>
            <a:chExt cx="828900" cy="828900"/>
          </a:xfrm>
        </p:grpSpPr>
        <p:sp>
          <p:nvSpPr>
            <p:cNvPr id="1448" name="Google Shape;1448;p172"/>
            <p:cNvSpPr/>
            <p:nvPr/>
          </p:nvSpPr>
          <p:spPr>
            <a:xfrm rot="-8431175">
              <a:off x="5548912" y="2278047"/>
              <a:ext cx="588851" cy="588851"/>
            </a:xfrm>
            <a:prstGeom prst="pie">
              <a:avLst>
                <a:gd fmla="val 19686997" name="adj1"/>
                <a:gd fmla="val 7771013" name="adj2"/>
              </a:avLst>
            </a:prstGeom>
            <a:solidFill>
              <a:srgbClr val="1976D2"/>
            </a:solidFill>
            <a:ln>
              <a:noFill/>
            </a:ln>
            <a:effectLst>
              <a:outerShdw blurRad="228600" rotWithShape="0" algn="tl" dir="15960000" dist="57150">
                <a:srgbClr val="000000">
                  <a:alpha val="13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72"/>
            <p:cNvSpPr/>
            <p:nvPr/>
          </p:nvSpPr>
          <p:spPr>
            <a:xfrm rot="-10551618">
              <a:off x="5498383" y="2253584"/>
              <a:ext cx="656613" cy="656891"/>
            </a:xfrm>
            <a:prstGeom prst="chord">
              <a:avLst>
                <a:gd fmla="val 2500565" name="adj1"/>
                <a:gd fmla="val 1811979" name="adj2"/>
              </a:avLst>
            </a:prstGeom>
            <a:solidFill>
              <a:srgbClr val="1976D2"/>
            </a:solidFill>
            <a:ln>
              <a:noFill/>
            </a:ln>
            <a:effectLst>
              <a:outerShdw blurRad="57150" rotWithShape="0" algn="bl" dir="15960000" dist="57150">
                <a:srgbClr val="000000">
                  <a:alpha val="13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0" name="Google Shape;1450;p172"/>
          <p:cNvSpPr txBox="1"/>
          <p:nvPr/>
        </p:nvSpPr>
        <p:spPr>
          <a:xfrm>
            <a:off x="5505118" y="2841940"/>
            <a:ext cx="512400" cy="26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Roboto"/>
                <a:ea typeface="Roboto"/>
                <a:cs typeface="Roboto"/>
                <a:sym typeface="Roboto"/>
              </a:rPr>
              <a:t>03</a:t>
            </a:r>
            <a:endParaRPr b="1" sz="1600">
              <a:solidFill>
                <a:srgbClr val="FFFFFF"/>
              </a:solidFill>
              <a:latin typeface="Roboto"/>
              <a:ea typeface="Roboto"/>
              <a:cs typeface="Roboto"/>
              <a:sym typeface="Roboto"/>
            </a:endParaRPr>
          </a:p>
        </p:txBody>
      </p:sp>
      <p:grpSp>
        <p:nvGrpSpPr>
          <p:cNvPr id="1451" name="Google Shape;1451;p172"/>
          <p:cNvGrpSpPr/>
          <p:nvPr/>
        </p:nvGrpSpPr>
        <p:grpSpPr>
          <a:xfrm rot="5400000">
            <a:off x="4286724" y="1525434"/>
            <a:ext cx="737729" cy="744516"/>
            <a:chOff x="2920647" y="2157958"/>
            <a:chExt cx="827700" cy="827700"/>
          </a:xfrm>
        </p:grpSpPr>
        <p:sp>
          <p:nvSpPr>
            <p:cNvPr id="1452" name="Google Shape;1452;p172"/>
            <p:cNvSpPr/>
            <p:nvPr/>
          </p:nvSpPr>
          <p:spPr>
            <a:xfrm rot="2368348">
              <a:off x="3040494" y="2277805"/>
              <a:ext cx="588007" cy="588007"/>
            </a:xfrm>
            <a:prstGeom prst="pie">
              <a:avLst>
                <a:gd fmla="val 18953478" name="adj1"/>
                <a:gd fmla="val 8381030" name="adj2"/>
              </a:avLst>
            </a:prstGeom>
            <a:solidFill>
              <a:srgbClr val="0D47A1"/>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72"/>
            <p:cNvSpPr/>
            <p:nvPr/>
          </p:nvSpPr>
          <p:spPr>
            <a:xfrm rot="248723">
              <a:off x="3023158" y="2234335"/>
              <a:ext cx="655715" cy="655993"/>
            </a:xfrm>
            <a:prstGeom prst="chord">
              <a:avLst>
                <a:gd fmla="val 2500565" name="adj1"/>
                <a:gd fmla="val 1811979" name="adj2"/>
              </a:avLst>
            </a:prstGeom>
            <a:solidFill>
              <a:srgbClr val="0D47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4" name="Google Shape;1454;p172"/>
          <p:cNvSpPr txBox="1"/>
          <p:nvPr/>
        </p:nvSpPr>
        <p:spPr>
          <a:xfrm>
            <a:off x="4411448" y="1724173"/>
            <a:ext cx="512400" cy="26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Roboto"/>
                <a:ea typeface="Roboto"/>
                <a:cs typeface="Roboto"/>
                <a:sym typeface="Roboto"/>
              </a:rPr>
              <a:t>04</a:t>
            </a:r>
            <a:endParaRPr b="1" sz="1600">
              <a:solidFill>
                <a:srgbClr val="FFFFFF"/>
              </a:solidFill>
              <a:latin typeface="Roboto"/>
              <a:ea typeface="Roboto"/>
              <a:cs typeface="Roboto"/>
              <a:sym typeface="Roboto"/>
            </a:endParaRPr>
          </a:p>
        </p:txBody>
      </p:sp>
      <p:sp>
        <p:nvSpPr>
          <p:cNvPr id="1455" name="Google Shape;1455;p172"/>
          <p:cNvSpPr/>
          <p:nvPr/>
        </p:nvSpPr>
        <p:spPr>
          <a:xfrm>
            <a:off x="3839493" y="2201995"/>
            <a:ext cx="1638000" cy="1623000"/>
          </a:xfrm>
          <a:prstGeom prst="ellipse">
            <a:avLst/>
          </a:prstGeom>
          <a:solidFill>
            <a:srgbClr val="1B21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56" name="Google Shape;1456;p172"/>
          <p:cNvCxnSpPr/>
          <p:nvPr/>
        </p:nvCxnSpPr>
        <p:spPr>
          <a:xfrm flipH="1">
            <a:off x="711638" y="4623088"/>
            <a:ext cx="7887900" cy="14400"/>
          </a:xfrm>
          <a:prstGeom prst="straightConnector1">
            <a:avLst/>
          </a:prstGeom>
          <a:noFill/>
          <a:ln cap="flat" cmpd="sng" w="9525">
            <a:solidFill>
              <a:schemeClr val="lt2"/>
            </a:solidFill>
            <a:prstDash val="solid"/>
            <a:round/>
            <a:headEnd len="med" w="med" type="none"/>
            <a:tailEnd len="med" w="med" type="none"/>
          </a:ln>
        </p:spPr>
      </p:cxnSp>
      <p:sp>
        <p:nvSpPr>
          <p:cNvPr id="1457" name="Google Shape;1457;p17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7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Easy to Recognize Scam</a:t>
            </a:r>
            <a:endParaRPr/>
          </a:p>
        </p:txBody>
      </p:sp>
      <p:pic>
        <p:nvPicPr>
          <p:cNvPr id="1463" name="Google Shape;1463;p173"/>
          <p:cNvPicPr preferRelativeResize="0"/>
          <p:nvPr/>
        </p:nvPicPr>
        <p:blipFill rotWithShape="1">
          <a:blip r:embed="rId3">
            <a:alphaModFix/>
          </a:blip>
          <a:srcRect b="25412" l="0" r="11801" t="0"/>
          <a:stretch/>
        </p:blipFill>
        <p:spPr>
          <a:xfrm>
            <a:off x="2015550" y="1399000"/>
            <a:ext cx="5112900" cy="1967700"/>
          </a:xfrm>
          <a:prstGeom prst="roundRect">
            <a:avLst>
              <a:gd fmla="val 16667" name="adj"/>
            </a:avLst>
          </a:prstGeom>
          <a:noFill/>
          <a:ln>
            <a:noFill/>
          </a:ln>
        </p:spPr>
      </p:pic>
      <p:graphicFrame>
        <p:nvGraphicFramePr>
          <p:cNvPr id="1464" name="Google Shape;1464;p173"/>
          <p:cNvGraphicFramePr/>
          <p:nvPr/>
        </p:nvGraphicFramePr>
        <p:xfrm>
          <a:off x="3521600" y="36242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Viagra &lt;- ?!?!?!</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Strange Wording</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Email Address</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465" name="Google Shape;1465;p173"/>
          <p:cNvGraphicFramePr/>
          <p:nvPr/>
        </p:nvGraphicFramePr>
        <p:xfrm>
          <a:off x="5776075" y="36242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Domain</a:t>
                      </a:r>
                      <a:r>
                        <a:rPr b="1" lang="en" sz="1500">
                          <a:solidFill>
                            <a:srgbClr val="E69138"/>
                          </a:solidFill>
                          <a:latin typeface="Manrope"/>
                          <a:ea typeface="Manrope"/>
                          <a:cs typeface="Manrope"/>
                          <a:sym typeface="Manrope"/>
                        </a:rPr>
                        <a:t> Name</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Expected email?</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Interesting link</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466" name="Google Shape;1466;p173"/>
          <p:cNvGrpSpPr/>
          <p:nvPr/>
        </p:nvGrpSpPr>
        <p:grpSpPr>
          <a:xfrm>
            <a:off x="719992" y="3930065"/>
            <a:ext cx="530598" cy="500948"/>
            <a:chOff x="-25844850" y="2357750"/>
            <a:chExt cx="296175" cy="279625"/>
          </a:xfrm>
        </p:grpSpPr>
        <p:sp>
          <p:nvSpPr>
            <p:cNvPr id="1467" name="Google Shape;1467;p173"/>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73"/>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73"/>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73"/>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73"/>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73"/>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473" name="Google Shape;1473;p173"/>
          <p:cNvGraphicFramePr/>
          <p:nvPr/>
        </p:nvGraphicFramePr>
        <p:xfrm>
          <a:off x="1267125"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Red flags? -&gt;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474" name="Google Shape;1474;p17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Legal Disclaimer</a:t>
            </a:r>
            <a:endParaRPr/>
          </a:p>
        </p:txBody>
      </p:sp>
      <p:sp>
        <p:nvSpPr>
          <p:cNvPr id="1042" name="Google Shape;1042;p147"/>
          <p:cNvSpPr txBox="1"/>
          <p:nvPr/>
        </p:nvSpPr>
        <p:spPr>
          <a:xfrm>
            <a:off x="720000" y="1054825"/>
            <a:ext cx="7704000" cy="3487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lang="en" sz="2100">
                <a:solidFill>
                  <a:srgbClr val="FFFFFF"/>
                </a:solidFill>
                <a:latin typeface="Alegreya Sans"/>
                <a:ea typeface="Alegreya Sans"/>
                <a:cs typeface="Alegreya Sans"/>
                <a:sym typeface="Alegreya Sans"/>
              </a:rPr>
              <a:t>While we'd love to boast that our cybersecurity awareness training </a:t>
            </a:r>
            <a:r>
              <a:rPr lang="en" sz="2100">
                <a:solidFill>
                  <a:srgbClr val="FFFFFF"/>
                </a:solidFill>
                <a:latin typeface="Alegreya Sans"/>
                <a:ea typeface="Alegreya Sans"/>
                <a:cs typeface="Alegreya Sans"/>
                <a:sym typeface="Alegreya Sans"/>
              </a:rPr>
              <a:t>is foolproof, the reality is </a:t>
            </a:r>
            <a:r>
              <a:rPr lang="en" sz="2100" u="sng">
                <a:solidFill>
                  <a:srgbClr val="FFFFFF"/>
                </a:solidFill>
                <a:latin typeface="Alegreya Sans"/>
                <a:ea typeface="Alegreya Sans"/>
                <a:cs typeface="Alegreya Sans"/>
                <a:sym typeface="Alegreya Sans"/>
              </a:rPr>
              <a:t>n</a:t>
            </a:r>
            <a:r>
              <a:rPr lang="en" sz="2100" u="sng">
                <a:solidFill>
                  <a:srgbClr val="FFFFFF"/>
                </a:solidFill>
                <a:latin typeface="Alegreya Sans"/>
                <a:ea typeface="Alegreya Sans"/>
                <a:cs typeface="Alegreya Sans"/>
                <a:sym typeface="Alegreya Sans"/>
              </a:rPr>
              <a:t>o training can safeguard you from all cyber threats</a:t>
            </a:r>
            <a:r>
              <a:rPr lang="en" sz="2100">
                <a:solidFill>
                  <a:srgbClr val="FFFFFF"/>
                </a:solidFill>
                <a:latin typeface="Alegreya Sans"/>
                <a:ea typeface="Alegreya Sans"/>
                <a:cs typeface="Alegreya Sans"/>
                <a:sym typeface="Alegreya Sans"/>
              </a:rPr>
              <a:t> and that </a:t>
            </a:r>
            <a:r>
              <a:rPr lang="en" sz="2100">
                <a:solidFill>
                  <a:srgbClr val="FFFFFF"/>
                </a:solidFill>
                <a:latin typeface="Alegreya Sans"/>
                <a:ea typeface="Alegreya Sans"/>
                <a:cs typeface="Alegreya Sans"/>
                <a:sym typeface="Alegreya Sans"/>
              </a:rPr>
              <a:t>includes cyber criminal’s relentless attempts to send you malware laced cat memes. It is, however, the best single hour you can use to learn ways to better protect yourself from the evil lurking on the digital interwebs. </a:t>
            </a:r>
            <a:r>
              <a:rPr lang="en" sz="2100" u="sng">
                <a:solidFill>
                  <a:srgbClr val="FFFFFF"/>
                </a:solidFill>
                <a:latin typeface="Alegreya Sans"/>
                <a:ea typeface="Alegreya Sans"/>
                <a:cs typeface="Alegreya Sans"/>
                <a:sym typeface="Alegreya Sans"/>
              </a:rPr>
              <a:t>Your best defense against cyber-foolery is your own cyber-wisdom</a:t>
            </a:r>
            <a:r>
              <a:rPr lang="en" sz="2100">
                <a:solidFill>
                  <a:srgbClr val="FFFFFF"/>
                </a:solidFill>
                <a:latin typeface="Alegreya Sans"/>
                <a:ea typeface="Alegreya Sans"/>
                <a:cs typeface="Alegreya Sans"/>
                <a:sym typeface="Alegreya Sans"/>
              </a:rPr>
              <a:t>. Remain vigilant, keep your passwords as complex as the plot twist in Fight Club, and learn to embrace your inner cybersecurity awareness ninja! </a:t>
            </a:r>
            <a:endParaRPr sz="2100">
              <a:solidFill>
                <a:srgbClr val="FFFFFF"/>
              </a:solidFill>
              <a:latin typeface="Alegreya Sans"/>
              <a:ea typeface="Alegreya Sans"/>
              <a:cs typeface="Alegreya Sans"/>
              <a:sym typeface="Alegreya Sans"/>
            </a:endParaRPr>
          </a:p>
        </p:txBody>
      </p:sp>
      <p:sp>
        <p:nvSpPr>
          <p:cNvPr id="1043" name="Google Shape;1043;p147"/>
          <p:cNvSpPr txBox="1"/>
          <p:nvPr/>
        </p:nvSpPr>
        <p:spPr>
          <a:xfrm>
            <a:off x="1921475" y="4663225"/>
            <a:ext cx="51384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999999"/>
                </a:solidFill>
                <a:latin typeface="Lato"/>
                <a:ea typeface="Lato"/>
                <a:cs typeface="Lato"/>
                <a:sym typeface="Lato"/>
              </a:rPr>
              <a:t>Note: We were told we needed a disclaimer. Many thanks to ChatGPT for adding some flair.</a:t>
            </a:r>
            <a:endParaRPr sz="800">
              <a:solidFill>
                <a:srgbClr val="999999"/>
              </a:solidFill>
              <a:latin typeface="Lato"/>
              <a:ea typeface="Lato"/>
              <a:cs typeface="Lato"/>
              <a:sym typeface="Lato"/>
            </a:endParaRPr>
          </a:p>
        </p:txBody>
      </p:sp>
      <p:sp>
        <p:nvSpPr>
          <p:cNvPr id="1044" name="Google Shape;1044;p14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8" name="Shape 1478"/>
        <p:cNvGrpSpPr/>
        <p:nvPr/>
      </p:nvGrpSpPr>
      <p:grpSpPr>
        <a:xfrm>
          <a:off x="0" y="0"/>
          <a:ext cx="0" cy="0"/>
          <a:chOff x="0" y="0"/>
          <a:chExt cx="0" cy="0"/>
        </a:xfrm>
      </p:grpSpPr>
      <p:sp>
        <p:nvSpPr>
          <p:cNvPr id="1479" name="Google Shape;1479;p17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From a </a:t>
            </a:r>
            <a:r>
              <a:rPr lang="en" u="sng"/>
              <a:t>Known</a:t>
            </a:r>
            <a:r>
              <a:rPr lang="en"/>
              <a:t> Email Account</a:t>
            </a:r>
            <a:endParaRPr/>
          </a:p>
        </p:txBody>
      </p:sp>
      <p:graphicFrame>
        <p:nvGraphicFramePr>
          <p:cNvPr id="1480" name="Google Shape;1480;p174"/>
          <p:cNvGraphicFramePr/>
          <p:nvPr/>
        </p:nvGraphicFramePr>
        <p:xfrm>
          <a:off x="3795167" y="36242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39B54A"/>
                          </a:solidFill>
                          <a:latin typeface="Manrope"/>
                          <a:ea typeface="Manrope"/>
                          <a:cs typeface="Manrope"/>
                          <a:sym typeface="Manrope"/>
                        </a:rPr>
                        <a:t>Email address = OK</a:t>
                      </a:r>
                      <a:endParaRPr b="1" sz="1500">
                        <a:solidFill>
                          <a:srgbClr val="39B54A"/>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39B54A"/>
                          </a:solidFill>
                          <a:latin typeface="Manrope"/>
                          <a:ea typeface="Manrope"/>
                          <a:cs typeface="Manrope"/>
                          <a:sym typeface="Manrope"/>
                        </a:rPr>
                        <a:t>Name = OK</a:t>
                      </a:r>
                      <a:endParaRPr b="1" sz="1500">
                        <a:solidFill>
                          <a:srgbClr val="39B54A"/>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Odd “Signature”</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481" name="Google Shape;1481;p174"/>
          <p:cNvGraphicFramePr/>
          <p:nvPr/>
        </p:nvGraphicFramePr>
        <p:xfrm>
          <a:off x="6049642" y="36242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Expected email?</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Link -&gt; .fr is France</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482" name="Google Shape;1482;p174"/>
          <p:cNvGrpSpPr/>
          <p:nvPr/>
        </p:nvGrpSpPr>
        <p:grpSpPr>
          <a:xfrm>
            <a:off x="993558" y="3930065"/>
            <a:ext cx="530598" cy="500948"/>
            <a:chOff x="719992" y="3930065"/>
            <a:chExt cx="530598" cy="500948"/>
          </a:xfrm>
        </p:grpSpPr>
        <p:sp>
          <p:nvSpPr>
            <p:cNvPr id="1483" name="Google Shape;1483;p174"/>
            <p:cNvSpPr/>
            <p:nvPr/>
          </p:nvSpPr>
          <p:spPr>
            <a:xfrm>
              <a:off x="814538" y="4057037"/>
              <a:ext cx="342938" cy="373976"/>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74"/>
            <p:cNvSpPr/>
            <p:nvPr/>
          </p:nvSpPr>
          <p:spPr>
            <a:xfrm>
              <a:off x="1154610" y="4181233"/>
              <a:ext cx="95980" cy="31083"/>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174"/>
            <p:cNvSpPr/>
            <p:nvPr/>
          </p:nvSpPr>
          <p:spPr>
            <a:xfrm>
              <a:off x="719992" y="4181233"/>
              <a:ext cx="94591" cy="31083"/>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74"/>
            <p:cNvSpPr/>
            <p:nvPr/>
          </p:nvSpPr>
          <p:spPr>
            <a:xfrm>
              <a:off x="968339" y="3930065"/>
              <a:ext cx="31083" cy="95980"/>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174"/>
            <p:cNvSpPr/>
            <p:nvPr/>
          </p:nvSpPr>
          <p:spPr>
            <a:xfrm>
              <a:off x="791965" y="4006248"/>
              <a:ext cx="76228" cy="74840"/>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74"/>
            <p:cNvSpPr/>
            <p:nvPr/>
          </p:nvSpPr>
          <p:spPr>
            <a:xfrm>
              <a:off x="1100999" y="4006248"/>
              <a:ext cx="74795" cy="74840"/>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489" name="Google Shape;1489;p174"/>
          <p:cNvGraphicFramePr/>
          <p:nvPr/>
        </p:nvGraphicFramePr>
        <p:xfrm>
          <a:off x="1540692"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Red flags? -&gt;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pic>
        <p:nvPicPr>
          <p:cNvPr id="1490" name="Google Shape;1490;p174"/>
          <p:cNvPicPr preferRelativeResize="0"/>
          <p:nvPr/>
        </p:nvPicPr>
        <p:blipFill>
          <a:blip r:embed="rId3">
            <a:alphaModFix/>
          </a:blip>
          <a:stretch>
            <a:fillRect/>
          </a:stretch>
        </p:blipFill>
        <p:spPr>
          <a:xfrm>
            <a:off x="993567" y="1342975"/>
            <a:ext cx="4722300" cy="1956000"/>
          </a:xfrm>
          <a:prstGeom prst="roundRect">
            <a:avLst>
              <a:gd fmla="val 16667" name="adj"/>
            </a:avLst>
          </a:prstGeom>
          <a:noFill/>
          <a:ln>
            <a:noFill/>
          </a:ln>
        </p:spPr>
      </p:pic>
      <p:sp>
        <p:nvSpPr>
          <p:cNvPr id="1491" name="Google Shape;1491;p17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graphicFrame>
        <p:nvGraphicFramePr>
          <p:cNvPr id="1492" name="Google Shape;1492;p174"/>
          <p:cNvGraphicFramePr/>
          <p:nvPr/>
        </p:nvGraphicFramePr>
        <p:xfrm>
          <a:off x="6049642" y="1219113"/>
          <a:ext cx="3000000" cy="3000000"/>
        </p:xfrm>
        <a:graphic>
          <a:graphicData uri="http://schemas.openxmlformats.org/drawingml/2006/table">
            <a:tbl>
              <a:tblPr>
                <a:noFill/>
                <a:tableStyleId>{A3DE71FF-B0C7-4E21-A6C0-3129241EBEFA}</a:tableStyleId>
              </a:tblPr>
              <a:tblGrid>
                <a:gridCol w="2420300"/>
              </a:tblGrid>
              <a:tr h="1141000">
                <a:tc>
                  <a:txBody>
                    <a:bodyPr/>
                    <a:lstStyle/>
                    <a:p>
                      <a:pPr indent="0" lvl="0" marL="0" rtl="0" algn="l">
                        <a:spcBef>
                          <a:spcPts val="0"/>
                        </a:spcBef>
                        <a:spcAft>
                          <a:spcPts val="0"/>
                        </a:spcAft>
                        <a:buNone/>
                      </a:pPr>
                      <a:r>
                        <a:rPr b="1" lang="en" sz="1500">
                          <a:solidFill>
                            <a:srgbClr val="FFFFFF"/>
                          </a:solidFill>
                          <a:latin typeface="Manrope"/>
                          <a:ea typeface="Manrope"/>
                          <a:cs typeface="Manrope"/>
                          <a:sym typeface="Manrope"/>
                        </a:rPr>
                        <a:t>Hacked or spoofed email from someone you know. Includes signature line!</a:t>
                      </a:r>
                      <a:endParaRPr b="1" sz="1500">
                        <a:solidFill>
                          <a:srgbClr val="FFFFFF"/>
                        </a:solidFill>
                        <a:latin typeface="Manrope"/>
                        <a:ea typeface="Manrope"/>
                        <a:cs typeface="Manrope"/>
                        <a:sym typeface="Manrope"/>
                      </a:endParaRPr>
                    </a:p>
                  </a:txBody>
                  <a:tcPr marT="0" marB="0" marR="91425" marL="91425" anchor="ctr">
                    <a:lnL cap="flat" cmpd="sng" w="9525">
                      <a:solidFill>
                        <a:srgbClr val="030619">
                          <a:alpha val="0"/>
                        </a:srgbClr>
                      </a:solidFill>
                      <a:prstDash val="solid"/>
                      <a:round/>
                      <a:headEnd len="sm" w="sm" type="none"/>
                      <a:tailEnd len="sm" w="sm" type="none"/>
                    </a:lnL>
                    <a:lnR cap="flat" cmpd="sng" w="9525">
                      <a:solidFill>
                        <a:srgbClr val="030619">
                          <a:alpha val="0"/>
                        </a:srgbClr>
                      </a:solidFill>
                      <a:prstDash val="solid"/>
                      <a:round/>
                      <a:headEnd len="sm" w="sm" type="none"/>
                      <a:tailEnd len="sm" w="sm" type="none"/>
                    </a:lnR>
                    <a:lnT cap="flat" cmpd="sng" w="9525">
                      <a:solidFill>
                        <a:srgbClr val="030619">
                          <a:alpha val="0"/>
                        </a:srgbClr>
                      </a:solidFill>
                      <a:prstDash val="solid"/>
                      <a:round/>
                      <a:headEnd len="sm" w="sm" type="none"/>
                      <a:tailEnd len="sm" w="sm" type="none"/>
                    </a:lnT>
                    <a:lnB cap="flat" cmpd="sng" w="9525">
                      <a:solidFill>
                        <a:srgbClr val="00AEEF"/>
                      </a:solidFill>
                      <a:prstDash val="solid"/>
                      <a:round/>
                      <a:headEnd len="sm" w="sm" type="none"/>
                      <a:tailEnd len="sm" w="sm" type="none"/>
                    </a:lnB>
                  </a:tcPr>
                </a:tc>
              </a:tr>
              <a:tr h="938850">
                <a:tc>
                  <a:txBody>
                    <a:bodyPr/>
                    <a:lstStyle/>
                    <a:p>
                      <a:pPr indent="0" lvl="0" marL="0" rtl="0" algn="l">
                        <a:spcBef>
                          <a:spcPts val="0"/>
                        </a:spcBef>
                        <a:spcAft>
                          <a:spcPts val="0"/>
                        </a:spcAft>
                        <a:buNone/>
                      </a:pPr>
                      <a:r>
                        <a:rPr b="1" i="1" lang="en">
                          <a:solidFill>
                            <a:srgbClr val="FFFFFF"/>
                          </a:solidFill>
                          <a:latin typeface="Manrope"/>
                          <a:ea typeface="Manrope"/>
                          <a:cs typeface="Manrope"/>
                          <a:sym typeface="Manrope"/>
                        </a:rPr>
                        <a:t>Similar attacks via Facebook &amp; Social Media</a:t>
                      </a:r>
                      <a:endParaRPr b="1" i="1">
                        <a:solidFill>
                          <a:srgbClr val="FFFFFF"/>
                        </a:solidFill>
                        <a:latin typeface="Manrope"/>
                        <a:ea typeface="Manrope"/>
                        <a:cs typeface="Manrope"/>
                        <a:sym typeface="Manrope"/>
                      </a:endParaRPr>
                    </a:p>
                  </a:txBody>
                  <a:tcPr marT="0" marB="0" marR="91425" marL="91425" anchor="ctr">
                    <a:lnL cap="flat" cmpd="sng" w="9525">
                      <a:solidFill>
                        <a:srgbClr val="030619">
                          <a:alpha val="0"/>
                        </a:srgbClr>
                      </a:solidFill>
                      <a:prstDash val="solid"/>
                      <a:round/>
                      <a:headEnd len="sm" w="sm" type="none"/>
                      <a:tailEnd len="sm" w="sm" type="none"/>
                    </a:lnL>
                    <a:lnR cap="flat" cmpd="sng" w="9525">
                      <a:solidFill>
                        <a:srgbClr val="030619">
                          <a:alpha val="0"/>
                        </a:srgbClr>
                      </a:solidFill>
                      <a:prstDash val="solid"/>
                      <a:round/>
                      <a:headEnd len="sm" w="sm" type="none"/>
                      <a:tailEnd len="sm" w="sm" type="none"/>
                    </a:lnR>
                    <a:lnT cap="flat" cmpd="sng" w="9525">
                      <a:solidFill>
                        <a:srgbClr val="00AEEF"/>
                      </a:solidFill>
                      <a:prstDash val="solid"/>
                      <a:round/>
                      <a:headEnd len="sm" w="sm" type="none"/>
                      <a:tailEnd len="sm" w="sm" type="none"/>
                    </a:lnT>
                    <a:lnB cap="flat" cmpd="sng" w="9525">
                      <a:solidFill>
                        <a:srgbClr val="00AEEF"/>
                      </a:solidFill>
                      <a:prstDash val="solid"/>
                      <a:round/>
                      <a:headEnd len="sm" w="sm" type="none"/>
                      <a:tailEnd len="sm" w="sm" type="none"/>
                    </a:lnB>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6" name="Shape 1496"/>
        <p:cNvGrpSpPr/>
        <p:nvPr/>
      </p:nvGrpSpPr>
      <p:grpSpPr>
        <a:xfrm>
          <a:off x="0" y="0"/>
          <a:ext cx="0" cy="0"/>
          <a:chOff x="0" y="0"/>
          <a:chExt cx="0" cy="0"/>
        </a:xfrm>
      </p:grpSpPr>
      <p:sp>
        <p:nvSpPr>
          <p:cNvPr id="1497" name="Google Shape;1497;p17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Messaging Example</a:t>
            </a:r>
            <a:endParaRPr/>
          </a:p>
        </p:txBody>
      </p:sp>
      <p:graphicFrame>
        <p:nvGraphicFramePr>
          <p:cNvPr id="1498" name="Google Shape;1498;p175"/>
          <p:cNvGraphicFramePr/>
          <p:nvPr/>
        </p:nvGraphicFramePr>
        <p:xfrm>
          <a:off x="3795167" y="36242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39B54A"/>
                          </a:solidFill>
                          <a:latin typeface="Manrope"/>
                          <a:ea typeface="Manrope"/>
                          <a:cs typeface="Manrope"/>
                          <a:sym typeface="Manrope"/>
                        </a:rPr>
                        <a:t>Name in SMS = OK</a:t>
                      </a:r>
                      <a:endParaRPr b="1" sz="1500">
                        <a:solidFill>
                          <a:srgbClr val="39B54A"/>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Number OK?</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Expected Text?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499" name="Google Shape;1499;p175"/>
          <p:cNvGraphicFramePr/>
          <p:nvPr/>
        </p:nvGraphicFramePr>
        <p:xfrm>
          <a:off x="6049642" y="3624225"/>
          <a:ext cx="3000000" cy="3000000"/>
        </p:xfrm>
        <a:graphic>
          <a:graphicData uri="http://schemas.openxmlformats.org/drawingml/2006/table">
            <a:tbl>
              <a:tblPr>
                <a:noFill/>
                <a:tableStyleId>{A3DE71FF-B0C7-4E21-A6C0-3129241EBEFA}</a:tableStyleId>
              </a:tblPr>
              <a:tblGrid>
                <a:gridCol w="2100800"/>
              </a:tblGrid>
              <a:tr h="722100">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Received a text regarding a package before?</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9052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Recognized domain?</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500" name="Google Shape;1500;p175"/>
          <p:cNvGrpSpPr/>
          <p:nvPr/>
        </p:nvGrpSpPr>
        <p:grpSpPr>
          <a:xfrm>
            <a:off x="993558" y="3930065"/>
            <a:ext cx="530598" cy="500948"/>
            <a:chOff x="-25844850" y="2357750"/>
            <a:chExt cx="296175" cy="279625"/>
          </a:xfrm>
        </p:grpSpPr>
        <p:sp>
          <p:nvSpPr>
            <p:cNvPr id="1501" name="Google Shape;1501;p175"/>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75"/>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75"/>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175"/>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175"/>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175"/>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507" name="Google Shape;1507;p175"/>
          <p:cNvGraphicFramePr/>
          <p:nvPr/>
        </p:nvGraphicFramePr>
        <p:xfrm>
          <a:off x="1540692"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Red flags? -&gt;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pic>
        <p:nvPicPr>
          <p:cNvPr id="1508" name="Google Shape;1508;p175"/>
          <p:cNvPicPr preferRelativeResize="0"/>
          <p:nvPr/>
        </p:nvPicPr>
        <p:blipFill rotWithShape="1">
          <a:blip r:embed="rId3">
            <a:alphaModFix/>
          </a:blip>
          <a:srcRect b="16727" l="1292" r="13651" t="6784"/>
          <a:stretch/>
        </p:blipFill>
        <p:spPr>
          <a:xfrm>
            <a:off x="2534550" y="1247650"/>
            <a:ext cx="4074900" cy="2067600"/>
          </a:xfrm>
          <a:prstGeom prst="roundRect">
            <a:avLst>
              <a:gd fmla="val 16667" name="adj"/>
            </a:avLst>
          </a:prstGeom>
          <a:noFill/>
          <a:ln>
            <a:noFill/>
          </a:ln>
        </p:spPr>
      </p:pic>
      <p:sp>
        <p:nvSpPr>
          <p:cNvPr id="1509" name="Google Shape;1509;p175"/>
          <p:cNvSpPr txBox="1"/>
          <p:nvPr/>
        </p:nvSpPr>
        <p:spPr>
          <a:xfrm>
            <a:off x="2833663" y="4825075"/>
            <a:ext cx="34767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Image </a:t>
            </a:r>
            <a:r>
              <a:rPr lang="en" sz="800">
                <a:solidFill>
                  <a:srgbClr val="C2C2C2"/>
                </a:solidFill>
                <a:latin typeface="Lato"/>
                <a:ea typeface="Lato"/>
                <a:cs typeface="Lato"/>
                <a:sym typeface="Lato"/>
              </a:rPr>
              <a:t>Source: CNN</a:t>
            </a:r>
            <a:endParaRPr sz="800">
              <a:solidFill>
                <a:srgbClr val="C2C2C2"/>
              </a:solidFill>
              <a:latin typeface="Lato"/>
              <a:ea typeface="Lato"/>
              <a:cs typeface="Lato"/>
              <a:sym typeface="Lato"/>
            </a:endParaRPr>
          </a:p>
        </p:txBody>
      </p:sp>
      <p:sp>
        <p:nvSpPr>
          <p:cNvPr id="1510" name="Google Shape;1510;p17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4" name="Shape 1514"/>
        <p:cNvGrpSpPr/>
        <p:nvPr/>
      </p:nvGrpSpPr>
      <p:grpSpPr>
        <a:xfrm>
          <a:off x="0" y="0"/>
          <a:ext cx="0" cy="0"/>
          <a:chOff x="0" y="0"/>
          <a:chExt cx="0" cy="0"/>
        </a:xfrm>
      </p:grpSpPr>
      <p:sp>
        <p:nvSpPr>
          <p:cNvPr id="1515" name="Google Shape;1515;p176"/>
          <p:cNvSpPr/>
          <p:nvPr/>
        </p:nvSpPr>
        <p:spPr>
          <a:xfrm>
            <a:off x="4991050" y="1738750"/>
            <a:ext cx="1706700" cy="29646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516" name="Google Shape;1516;p176"/>
          <p:cNvSpPr/>
          <p:nvPr/>
        </p:nvSpPr>
        <p:spPr>
          <a:xfrm>
            <a:off x="4991050" y="828450"/>
            <a:ext cx="1340100" cy="7605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sp>
        <p:nvSpPr>
          <p:cNvPr id="1517" name="Google Shape;1517;p176"/>
          <p:cNvSpPr txBox="1"/>
          <p:nvPr/>
        </p:nvSpPr>
        <p:spPr>
          <a:xfrm>
            <a:off x="782162" y="259775"/>
            <a:ext cx="46443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Hover before you click</a:t>
            </a:r>
            <a:endParaRPr b="1" sz="3000">
              <a:solidFill>
                <a:srgbClr val="FFFFFF"/>
              </a:solidFill>
              <a:latin typeface="Manrope"/>
              <a:ea typeface="Manrope"/>
              <a:cs typeface="Manrope"/>
              <a:sym typeface="Manrope"/>
            </a:endParaRPr>
          </a:p>
        </p:txBody>
      </p:sp>
      <p:sp>
        <p:nvSpPr>
          <p:cNvPr id="1518" name="Google Shape;1518;p176"/>
          <p:cNvSpPr txBox="1"/>
          <p:nvPr/>
        </p:nvSpPr>
        <p:spPr>
          <a:xfrm>
            <a:off x="637700" y="828450"/>
            <a:ext cx="4719900" cy="3875100"/>
          </a:xfrm>
          <a:prstGeom prst="rect">
            <a:avLst/>
          </a:prstGeom>
          <a:noFill/>
          <a:ln>
            <a:noFill/>
          </a:ln>
        </p:spPr>
        <p:txBody>
          <a:bodyPr anchorCtr="0" anchor="t" bIns="91425" lIns="91425" spcFirstLastPara="1" rIns="91425" wrap="square" tIns="91425">
            <a:normAutofit/>
          </a:bodyPr>
          <a:lstStyle/>
          <a:p>
            <a:pPr indent="-349250" lvl="0" marL="4572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Why hover?</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Blue text can be deceiving</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Underlying URL </a:t>
            </a:r>
            <a:r>
              <a:rPr lang="en" sz="1900" u="sng">
                <a:solidFill>
                  <a:srgbClr val="FFFFFF"/>
                </a:solidFill>
                <a:latin typeface="Alegreya Sans"/>
                <a:ea typeface="Alegreya Sans"/>
                <a:cs typeface="Alegreya Sans"/>
                <a:sym typeface="Alegreya Sans"/>
              </a:rPr>
              <a:t>may</a:t>
            </a:r>
            <a:r>
              <a:rPr lang="en" sz="1900">
                <a:solidFill>
                  <a:srgbClr val="FFFFFF"/>
                </a:solidFill>
                <a:latin typeface="Alegreya Sans"/>
                <a:ea typeface="Alegreya Sans"/>
                <a:cs typeface="Alegreya Sans"/>
                <a:sym typeface="Alegreya Sans"/>
              </a:rPr>
              <a:t> be different</a:t>
            </a:r>
            <a:endParaRPr sz="1900">
              <a:solidFill>
                <a:srgbClr val="FFFFFF"/>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rgbClr val="FFFFFF"/>
              </a:buClr>
              <a:buSzPts val="1800"/>
              <a:buFont typeface="Alegreya Sans"/>
              <a:buChar char="○"/>
            </a:pPr>
            <a:r>
              <a:rPr lang="en" sz="1800">
                <a:solidFill>
                  <a:srgbClr val="FFFFFF"/>
                </a:solidFill>
                <a:latin typeface="Alegreya Sans"/>
                <a:ea typeface="Alegreya Sans"/>
                <a:cs typeface="Alegreya Sans"/>
                <a:sym typeface="Alegreya Sans"/>
              </a:rPr>
              <a:t>“Foreign” domains - .uk, .cn, or .ru</a:t>
            </a:r>
            <a:endParaRPr sz="1800">
              <a:solidFill>
                <a:srgbClr val="FFFFFF"/>
              </a:solidFill>
              <a:latin typeface="Alegreya Sans"/>
              <a:ea typeface="Alegreya Sans"/>
              <a:cs typeface="Alegreya Sans"/>
              <a:sym typeface="Alegreya Sans"/>
            </a:endParaRPr>
          </a:p>
          <a:p>
            <a:pPr indent="-349250" lvl="0" marL="4572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Numbers instead of letters</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Example: 192.168.1.1</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Don’t trust it!</a:t>
            </a:r>
            <a:endParaRPr sz="1900">
              <a:solidFill>
                <a:srgbClr val="FFFFFF"/>
              </a:solidFill>
              <a:latin typeface="Alegreya Sans"/>
              <a:ea typeface="Alegreya Sans"/>
              <a:cs typeface="Alegreya Sans"/>
              <a:sym typeface="Alegreya Sans"/>
            </a:endParaRPr>
          </a:p>
          <a:p>
            <a:pPr indent="-349250" lvl="0" marL="4572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Hover on mobile/tablet?</a:t>
            </a:r>
            <a:endParaRPr sz="1900">
              <a:solidFill>
                <a:srgbClr val="FFFFFF"/>
              </a:solidFill>
              <a:latin typeface="Alegreya Sans"/>
              <a:ea typeface="Alegreya Sans"/>
              <a:cs typeface="Alegreya Sans"/>
              <a:sym typeface="Alegreya Sans"/>
            </a:endParaRPr>
          </a:p>
          <a:p>
            <a:pPr indent="-349250" lvl="1" marL="9144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Long press (hold) </a:t>
            </a:r>
            <a:endParaRPr sz="1900">
              <a:solidFill>
                <a:srgbClr val="FFFFFF"/>
              </a:solidFill>
              <a:latin typeface="Alegreya Sans"/>
              <a:ea typeface="Alegreya Sans"/>
              <a:cs typeface="Alegreya Sans"/>
              <a:sym typeface="Alegreya Sans"/>
            </a:endParaRPr>
          </a:p>
          <a:p>
            <a:pPr indent="-349250" lvl="0" marL="457200" rtl="0" algn="l">
              <a:lnSpc>
                <a:spcPct val="115000"/>
              </a:lnSpc>
              <a:spcBef>
                <a:spcPts val="0"/>
              </a:spcBef>
              <a:spcAft>
                <a:spcPts val="0"/>
              </a:spcAft>
              <a:buClr>
                <a:srgbClr val="FFFFFF"/>
              </a:buClr>
              <a:buSzPts val="1900"/>
              <a:buFont typeface="Alegreya Sans"/>
              <a:buChar char="●"/>
            </a:pPr>
            <a:r>
              <a:rPr lang="en" sz="1900">
                <a:solidFill>
                  <a:srgbClr val="FFFFFF"/>
                </a:solidFill>
                <a:latin typeface="Alegreya Sans"/>
                <a:ea typeface="Alegreya Sans"/>
                <a:cs typeface="Alegreya Sans"/>
                <a:sym typeface="Alegreya Sans"/>
              </a:rPr>
              <a:t>Any doubts? Don’t click it!!!</a:t>
            </a:r>
            <a:endParaRPr sz="1900">
              <a:solidFill>
                <a:srgbClr val="FFFFFF"/>
              </a:solidFill>
              <a:latin typeface="Alegreya Sans"/>
              <a:ea typeface="Alegreya Sans"/>
              <a:cs typeface="Alegreya Sans"/>
              <a:sym typeface="Alegreya Sans"/>
            </a:endParaRPr>
          </a:p>
        </p:txBody>
      </p:sp>
      <p:pic>
        <p:nvPicPr>
          <p:cNvPr id="1519" name="Google Shape;1519;p176"/>
          <p:cNvPicPr preferRelativeResize="0"/>
          <p:nvPr/>
        </p:nvPicPr>
        <p:blipFill rotWithShape="1">
          <a:blip r:embed="rId3">
            <a:alphaModFix/>
          </a:blip>
          <a:srcRect b="2946" l="9466" r="7997" t="30239"/>
          <a:stretch/>
        </p:blipFill>
        <p:spPr>
          <a:xfrm>
            <a:off x="5909074" y="828449"/>
            <a:ext cx="3027900" cy="760500"/>
          </a:xfrm>
          <a:prstGeom prst="roundRect">
            <a:avLst>
              <a:gd fmla="val 16667" name="adj"/>
            </a:avLst>
          </a:prstGeom>
          <a:noFill/>
          <a:ln>
            <a:noFill/>
          </a:ln>
        </p:spPr>
      </p:pic>
      <p:grpSp>
        <p:nvGrpSpPr>
          <p:cNvPr id="1520" name="Google Shape;1520;p176"/>
          <p:cNvGrpSpPr/>
          <p:nvPr/>
        </p:nvGrpSpPr>
        <p:grpSpPr>
          <a:xfrm>
            <a:off x="5909221" y="1738746"/>
            <a:ext cx="3027977" cy="2964668"/>
            <a:chOff x="5436888" y="2037025"/>
            <a:chExt cx="2896200" cy="2770200"/>
          </a:xfrm>
        </p:grpSpPr>
        <p:pic>
          <p:nvPicPr>
            <p:cNvPr id="1521" name="Google Shape;1521;p176"/>
            <p:cNvPicPr preferRelativeResize="0"/>
            <p:nvPr/>
          </p:nvPicPr>
          <p:blipFill>
            <a:blip r:embed="rId4">
              <a:alphaModFix/>
            </a:blip>
            <a:stretch>
              <a:fillRect/>
            </a:stretch>
          </p:blipFill>
          <p:spPr>
            <a:xfrm>
              <a:off x="5436888" y="2037025"/>
              <a:ext cx="2896200" cy="2770200"/>
            </a:xfrm>
            <a:prstGeom prst="roundRect">
              <a:avLst>
                <a:gd fmla="val 16667" name="adj"/>
              </a:avLst>
            </a:prstGeom>
            <a:noFill/>
            <a:ln>
              <a:noFill/>
            </a:ln>
          </p:spPr>
        </p:pic>
        <p:sp>
          <p:nvSpPr>
            <p:cNvPr id="1522" name="Google Shape;1522;p176"/>
            <p:cNvSpPr txBox="1"/>
            <p:nvPr/>
          </p:nvSpPr>
          <p:spPr>
            <a:xfrm>
              <a:off x="5750350" y="2212825"/>
              <a:ext cx="2316300" cy="3108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999999"/>
                  </a:solidFill>
                  <a:latin typeface="Lato"/>
                  <a:ea typeface="Lato"/>
                  <a:cs typeface="Lato"/>
                  <a:sym typeface="Lato"/>
                </a:rPr>
                <a:t>http://www.evil.com/</a:t>
              </a:r>
              <a:endParaRPr b="1">
                <a:solidFill>
                  <a:srgbClr val="999999"/>
                </a:solidFill>
                <a:latin typeface="Lato"/>
                <a:ea typeface="Lato"/>
                <a:cs typeface="Lato"/>
                <a:sym typeface="Lato"/>
              </a:endParaRPr>
            </a:p>
          </p:txBody>
        </p:sp>
      </p:grpSp>
      <p:sp>
        <p:nvSpPr>
          <p:cNvPr id="1523" name="Google Shape;1523;p176"/>
          <p:cNvSpPr txBox="1"/>
          <p:nvPr/>
        </p:nvSpPr>
        <p:spPr>
          <a:xfrm>
            <a:off x="4986280" y="961200"/>
            <a:ext cx="922800" cy="49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Alegreya Sans"/>
                <a:ea typeface="Alegreya Sans"/>
                <a:cs typeface="Alegreya Sans"/>
                <a:sym typeface="Alegreya Sans"/>
              </a:rPr>
              <a:t>Desktop Hover </a:t>
            </a:r>
            <a:endParaRPr b="1">
              <a:solidFill>
                <a:schemeClr val="lt1"/>
              </a:solidFill>
              <a:latin typeface="Alegreya Sans"/>
              <a:ea typeface="Alegreya Sans"/>
              <a:cs typeface="Alegreya Sans"/>
              <a:sym typeface="Alegreya Sans"/>
            </a:endParaRPr>
          </a:p>
          <a:p>
            <a:pPr indent="0" lvl="0" marL="0" rtl="0" algn="ctr">
              <a:spcBef>
                <a:spcPts val="0"/>
              </a:spcBef>
              <a:spcAft>
                <a:spcPts val="0"/>
              </a:spcAft>
              <a:buNone/>
            </a:pPr>
            <a:r>
              <a:rPr b="1" lang="en">
                <a:solidFill>
                  <a:schemeClr val="lt1"/>
                </a:solidFill>
                <a:latin typeface="Alegreya Sans"/>
                <a:ea typeface="Alegreya Sans"/>
                <a:cs typeface="Alegreya Sans"/>
                <a:sym typeface="Alegreya Sans"/>
              </a:rPr>
              <a:t>Example</a:t>
            </a:r>
            <a:endParaRPr b="1">
              <a:solidFill>
                <a:schemeClr val="lt1"/>
              </a:solidFill>
              <a:latin typeface="Alegreya Sans"/>
              <a:ea typeface="Alegreya Sans"/>
              <a:cs typeface="Alegreya Sans"/>
              <a:sym typeface="Alegreya Sans"/>
            </a:endParaRPr>
          </a:p>
        </p:txBody>
      </p:sp>
      <p:sp>
        <p:nvSpPr>
          <p:cNvPr id="1524" name="Google Shape;1524;p176"/>
          <p:cNvSpPr txBox="1"/>
          <p:nvPr/>
        </p:nvSpPr>
        <p:spPr>
          <a:xfrm>
            <a:off x="4991050" y="1738825"/>
            <a:ext cx="922800" cy="29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2"/>
                </a:solidFill>
                <a:latin typeface="Alegreya Sans"/>
                <a:ea typeface="Alegreya Sans"/>
                <a:cs typeface="Alegreya Sans"/>
                <a:sym typeface="Alegreya Sans"/>
              </a:rPr>
              <a:t>Mobile </a:t>
            </a:r>
            <a:r>
              <a:rPr b="1" lang="en" sz="1300">
                <a:solidFill>
                  <a:schemeClr val="dk2"/>
                </a:solidFill>
                <a:latin typeface="Alegreya Sans"/>
                <a:ea typeface="Alegreya Sans"/>
                <a:cs typeface="Alegreya Sans"/>
                <a:sym typeface="Alegreya Sans"/>
              </a:rPr>
              <a:t>Long-Press</a:t>
            </a:r>
            <a:endParaRPr b="1" sz="1300">
              <a:solidFill>
                <a:schemeClr val="dk2"/>
              </a:solidFill>
              <a:latin typeface="Alegreya Sans"/>
              <a:ea typeface="Alegreya Sans"/>
              <a:cs typeface="Alegreya Sans"/>
              <a:sym typeface="Alegreya Sans"/>
            </a:endParaRPr>
          </a:p>
          <a:p>
            <a:pPr indent="0" lvl="0" marL="0" rtl="0" algn="ctr">
              <a:spcBef>
                <a:spcPts val="0"/>
              </a:spcBef>
              <a:spcAft>
                <a:spcPts val="0"/>
              </a:spcAft>
              <a:buNone/>
            </a:pPr>
            <a:r>
              <a:rPr b="1" lang="en">
                <a:solidFill>
                  <a:schemeClr val="dk2"/>
                </a:solidFill>
                <a:latin typeface="Alegreya Sans"/>
                <a:ea typeface="Alegreya Sans"/>
                <a:cs typeface="Alegreya Sans"/>
                <a:sym typeface="Alegreya Sans"/>
              </a:rPr>
              <a:t>Example</a:t>
            </a:r>
            <a:endParaRPr b="1">
              <a:solidFill>
                <a:schemeClr val="dk2"/>
              </a:solidFill>
              <a:latin typeface="Alegreya Sans"/>
              <a:ea typeface="Alegreya Sans"/>
              <a:cs typeface="Alegreya Sans"/>
              <a:sym typeface="Alegreya Sans"/>
            </a:endParaRPr>
          </a:p>
        </p:txBody>
      </p:sp>
      <p:sp>
        <p:nvSpPr>
          <p:cNvPr id="1525" name="Google Shape;1525;p17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17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Shortened or Obfuscated Links?</a:t>
            </a:r>
            <a:endParaRPr/>
          </a:p>
        </p:txBody>
      </p:sp>
      <p:graphicFrame>
        <p:nvGraphicFramePr>
          <p:cNvPr id="1531" name="Google Shape;1531;p177"/>
          <p:cNvGraphicFramePr/>
          <p:nvPr/>
        </p:nvGraphicFramePr>
        <p:xfrm>
          <a:off x="794513" y="1340250"/>
          <a:ext cx="3000000" cy="3000000"/>
        </p:xfrm>
        <a:graphic>
          <a:graphicData uri="http://schemas.openxmlformats.org/drawingml/2006/table">
            <a:tbl>
              <a:tblPr>
                <a:noFill/>
                <a:tableStyleId>{A3DE71FF-B0C7-4E21-A6C0-3129241EBEFA}</a:tableStyleId>
              </a:tblPr>
              <a:tblGrid>
                <a:gridCol w="7554975"/>
              </a:tblGrid>
              <a:tr h="362150">
                <a:tc rowSpan="3">
                  <a:txBody>
                    <a:bodyPr/>
                    <a:lstStyle/>
                    <a:p>
                      <a:pPr indent="0" lvl="0" marL="0" rtl="0" algn="l">
                        <a:spcBef>
                          <a:spcPts val="0"/>
                        </a:spcBef>
                        <a:spcAft>
                          <a:spcPts val="0"/>
                        </a:spcAft>
                        <a:buNone/>
                      </a:pPr>
                      <a:r>
                        <a:rPr lang="en" sz="1800">
                          <a:solidFill>
                            <a:schemeClr val="dk1"/>
                          </a:solidFill>
                          <a:latin typeface="Manrope"/>
                          <a:ea typeface="Manrope"/>
                          <a:cs typeface="Manrope"/>
                          <a:sym typeface="Manrope"/>
                        </a:rPr>
                        <a:t>Instead of 300 characters, the link is reduced to 15 characters.</a:t>
                      </a:r>
                      <a:endParaRPr sz="1800">
                        <a:solidFill>
                          <a:schemeClr val="dk1"/>
                        </a:solidFill>
                        <a:latin typeface="Manrope"/>
                        <a:ea typeface="Manrope"/>
                        <a:cs typeface="Manrope"/>
                        <a:sym typeface="Manrope"/>
                      </a:endParaRPr>
                    </a:p>
                    <a:p>
                      <a:pPr indent="-342900" lvl="0" marL="457200" rtl="0" algn="l">
                        <a:spcBef>
                          <a:spcPts val="0"/>
                        </a:spcBef>
                        <a:spcAft>
                          <a:spcPts val="0"/>
                        </a:spcAft>
                        <a:buClr>
                          <a:schemeClr val="dk1"/>
                        </a:buClr>
                        <a:buSzPts val="1800"/>
                        <a:buFont typeface="Manrope"/>
                        <a:buChar char="●"/>
                      </a:pPr>
                      <a:r>
                        <a:rPr lang="en" sz="1800">
                          <a:solidFill>
                            <a:schemeClr val="dk1"/>
                          </a:solidFill>
                          <a:latin typeface="Manrope"/>
                          <a:ea typeface="Manrope"/>
                          <a:cs typeface="Manrope"/>
                          <a:sym typeface="Manrope"/>
                        </a:rPr>
                        <a:t>Bit.ly</a:t>
                      </a:r>
                      <a:endParaRPr sz="1800">
                        <a:solidFill>
                          <a:schemeClr val="dk1"/>
                        </a:solidFill>
                        <a:latin typeface="Manrope"/>
                        <a:ea typeface="Manrope"/>
                        <a:cs typeface="Manrope"/>
                        <a:sym typeface="Manrope"/>
                      </a:endParaRPr>
                    </a:p>
                    <a:p>
                      <a:pPr indent="-342900" lvl="0" marL="457200" rtl="0" algn="l">
                        <a:spcBef>
                          <a:spcPts val="0"/>
                        </a:spcBef>
                        <a:spcAft>
                          <a:spcPts val="0"/>
                        </a:spcAft>
                        <a:buClr>
                          <a:schemeClr val="dk1"/>
                        </a:buClr>
                        <a:buSzPts val="1800"/>
                        <a:buFont typeface="Manrope"/>
                        <a:buChar char="●"/>
                      </a:pPr>
                      <a:r>
                        <a:rPr lang="en" sz="1800">
                          <a:solidFill>
                            <a:schemeClr val="dk1"/>
                          </a:solidFill>
                          <a:latin typeface="Manrope"/>
                          <a:ea typeface="Manrope"/>
                          <a:cs typeface="Manrope"/>
                          <a:sym typeface="Manrope"/>
                        </a:rPr>
                        <a:t>TinyURL</a:t>
                      </a:r>
                      <a:endParaRPr sz="18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62150">
                <a:tc vMerge="1"/>
              </a:tr>
              <a:tr h="362150">
                <a:tc vMerge="1"/>
              </a:tr>
              <a:tr h="362150">
                <a:tc>
                  <a:txBody>
                    <a:bodyPr/>
                    <a:lstStyle/>
                    <a:p>
                      <a:pPr indent="0" lvl="0" marL="0" rtl="0" algn="l">
                        <a:spcBef>
                          <a:spcPts val="0"/>
                        </a:spcBef>
                        <a:spcAft>
                          <a:spcPts val="0"/>
                        </a:spcAft>
                        <a:buNone/>
                      </a:pPr>
                      <a:r>
                        <a:rPr lang="en" sz="1800">
                          <a:solidFill>
                            <a:schemeClr val="dk1"/>
                          </a:solidFill>
                          <a:latin typeface="Manrope"/>
                          <a:ea typeface="Manrope"/>
                          <a:cs typeface="Manrope"/>
                          <a:sym typeface="Manrope"/>
                        </a:rPr>
                        <a:t>Extremely Common and helpful, but…</a:t>
                      </a:r>
                      <a:endParaRPr sz="18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27825">
                <a:tc>
                  <a:txBody>
                    <a:bodyPr/>
                    <a:lstStyle/>
                    <a:p>
                      <a:pPr indent="0" lvl="0" marL="0" rtl="0" algn="l">
                        <a:spcBef>
                          <a:spcPts val="0"/>
                        </a:spcBef>
                        <a:spcAft>
                          <a:spcPts val="0"/>
                        </a:spcAft>
                        <a:buNone/>
                      </a:pPr>
                      <a:r>
                        <a:rPr lang="en" sz="1800">
                          <a:solidFill>
                            <a:schemeClr val="dk1"/>
                          </a:solidFill>
                          <a:latin typeface="Manrope"/>
                          <a:ea typeface="Manrope"/>
                          <a:cs typeface="Manrope"/>
                          <a:sym typeface="Manrope"/>
                        </a:rPr>
                        <a:t>Abused by criminals to hide malicious websites.</a:t>
                      </a:r>
                      <a:endParaRPr sz="18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pic>
        <p:nvPicPr>
          <p:cNvPr id="1532" name="Google Shape;1532;p177"/>
          <p:cNvPicPr preferRelativeResize="0"/>
          <p:nvPr/>
        </p:nvPicPr>
        <p:blipFill>
          <a:blip r:embed="rId3">
            <a:alphaModFix/>
          </a:blip>
          <a:stretch>
            <a:fillRect/>
          </a:stretch>
        </p:blipFill>
        <p:spPr>
          <a:xfrm>
            <a:off x="2840350" y="3439200"/>
            <a:ext cx="5583900" cy="1023600"/>
          </a:xfrm>
          <a:prstGeom prst="roundRect">
            <a:avLst>
              <a:gd fmla="val 16667" name="adj"/>
            </a:avLst>
          </a:prstGeom>
          <a:noFill/>
          <a:ln>
            <a:noFill/>
          </a:ln>
        </p:spPr>
      </p:pic>
      <p:sp>
        <p:nvSpPr>
          <p:cNvPr id="1533" name="Google Shape;1533;p177"/>
          <p:cNvSpPr txBox="1"/>
          <p:nvPr/>
        </p:nvSpPr>
        <p:spPr>
          <a:xfrm>
            <a:off x="794525" y="3439075"/>
            <a:ext cx="1977300" cy="102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solidFill>
                  <a:schemeClr val="dk1"/>
                </a:solidFill>
                <a:latin typeface="Alegreya Sans"/>
                <a:ea typeface="Alegreya Sans"/>
                <a:cs typeface="Alegreya Sans"/>
                <a:sym typeface="Alegreya Sans"/>
              </a:rPr>
              <a:t>Link Expander</a:t>
            </a:r>
            <a:endParaRPr b="1" sz="1500">
              <a:solidFill>
                <a:schemeClr val="dk1"/>
              </a:solidFill>
              <a:latin typeface="Alegreya Sans"/>
              <a:ea typeface="Alegreya Sans"/>
              <a:cs typeface="Alegreya Sans"/>
              <a:sym typeface="Alegreya Sans"/>
            </a:endParaRPr>
          </a:p>
          <a:p>
            <a:pPr indent="0" lvl="0" marL="0" rtl="0" algn="ctr">
              <a:spcBef>
                <a:spcPts val="0"/>
              </a:spcBef>
              <a:spcAft>
                <a:spcPts val="0"/>
              </a:spcAft>
              <a:buNone/>
            </a:pPr>
            <a:r>
              <a:rPr b="1" lang="en" sz="1500">
                <a:solidFill>
                  <a:schemeClr val="dk1"/>
                </a:solidFill>
                <a:latin typeface="Alegreya Sans"/>
                <a:ea typeface="Alegreya Sans"/>
                <a:cs typeface="Alegreya Sans"/>
                <a:sym typeface="Alegreya Sans"/>
              </a:rPr>
              <a:t>www.linkexpander.com</a:t>
            </a:r>
            <a:endParaRPr b="1" sz="1500">
              <a:solidFill>
                <a:schemeClr val="dk1"/>
              </a:solidFill>
              <a:latin typeface="Alegreya Sans"/>
              <a:ea typeface="Alegreya Sans"/>
              <a:cs typeface="Alegreya Sans"/>
              <a:sym typeface="Alegreya Sans"/>
            </a:endParaRPr>
          </a:p>
        </p:txBody>
      </p:sp>
      <p:cxnSp>
        <p:nvCxnSpPr>
          <p:cNvPr id="1534" name="Google Shape;1534;p177"/>
          <p:cNvCxnSpPr/>
          <p:nvPr/>
        </p:nvCxnSpPr>
        <p:spPr>
          <a:xfrm>
            <a:off x="858100" y="4350600"/>
            <a:ext cx="1845000" cy="0"/>
          </a:xfrm>
          <a:prstGeom prst="straightConnector1">
            <a:avLst/>
          </a:prstGeom>
          <a:noFill/>
          <a:ln cap="flat" cmpd="sng" w="9525">
            <a:solidFill>
              <a:schemeClr val="lt2"/>
            </a:solidFill>
            <a:prstDash val="solid"/>
            <a:round/>
            <a:headEnd len="med" w="med" type="none"/>
            <a:tailEnd len="med" w="med" type="triangle"/>
          </a:ln>
        </p:spPr>
      </p:cxnSp>
      <p:sp>
        <p:nvSpPr>
          <p:cNvPr id="1535" name="Google Shape;1535;p17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
        <p:nvSpPr>
          <p:cNvPr id="1536" name="Google Shape;1536;p177"/>
          <p:cNvSpPr txBox="1"/>
          <p:nvPr/>
        </p:nvSpPr>
        <p:spPr>
          <a:xfrm>
            <a:off x="2541743" y="1660263"/>
            <a:ext cx="3000000" cy="46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Manrope"/>
              <a:buChar char="●"/>
            </a:pPr>
            <a:r>
              <a:rPr lang="en" sz="1800">
                <a:solidFill>
                  <a:schemeClr val="dk1"/>
                </a:solidFill>
                <a:latin typeface="Manrope"/>
                <a:ea typeface="Manrope"/>
                <a:cs typeface="Manrope"/>
                <a:sym typeface="Manrope"/>
              </a:rPr>
              <a:t>Cutt.ly</a:t>
            </a:r>
            <a:endParaRPr/>
          </a:p>
        </p:txBody>
      </p:sp>
      <p:sp>
        <p:nvSpPr>
          <p:cNvPr id="1537" name="Google Shape;1537;p177"/>
          <p:cNvSpPr txBox="1"/>
          <p:nvPr/>
        </p:nvSpPr>
        <p:spPr>
          <a:xfrm>
            <a:off x="2541743" y="1923363"/>
            <a:ext cx="3000000" cy="46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FFFFFF"/>
              </a:buClr>
              <a:buSzPts val="1800"/>
              <a:buFont typeface="Manrope"/>
              <a:buChar char="●"/>
            </a:pPr>
            <a:r>
              <a:rPr lang="en" sz="1800">
                <a:solidFill>
                  <a:srgbClr val="FFFFFF"/>
                </a:solidFill>
                <a:latin typeface="Manrope"/>
                <a:ea typeface="Manrope"/>
                <a:cs typeface="Manrope"/>
                <a:sym typeface="Manrope"/>
              </a:rPr>
              <a:t>Many more!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1" name="Shape 1541"/>
        <p:cNvGrpSpPr/>
        <p:nvPr/>
      </p:nvGrpSpPr>
      <p:grpSpPr>
        <a:xfrm>
          <a:off x="0" y="0"/>
          <a:ext cx="0" cy="0"/>
          <a:chOff x="0" y="0"/>
          <a:chExt cx="0" cy="0"/>
        </a:xfrm>
      </p:grpSpPr>
      <p:sp>
        <p:nvSpPr>
          <p:cNvPr id="1542" name="Google Shape;1542;p17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Hovering is your Friend</a:t>
            </a:r>
            <a:endParaRPr/>
          </a:p>
        </p:txBody>
      </p:sp>
      <p:graphicFrame>
        <p:nvGraphicFramePr>
          <p:cNvPr id="1543" name="Google Shape;1543;p178"/>
          <p:cNvGraphicFramePr/>
          <p:nvPr/>
        </p:nvGraphicFramePr>
        <p:xfrm>
          <a:off x="3764979"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Email address OK?</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Expected Email?</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544" name="Google Shape;1544;p178"/>
          <p:cNvGrpSpPr/>
          <p:nvPr/>
        </p:nvGrpSpPr>
        <p:grpSpPr>
          <a:xfrm>
            <a:off x="963371" y="3930065"/>
            <a:ext cx="530598" cy="500948"/>
            <a:chOff x="-25844850" y="2357750"/>
            <a:chExt cx="296175" cy="279625"/>
          </a:xfrm>
        </p:grpSpPr>
        <p:sp>
          <p:nvSpPr>
            <p:cNvPr id="1545" name="Google Shape;1545;p178"/>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78"/>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78"/>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78"/>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78"/>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78"/>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551" name="Google Shape;1551;p178"/>
          <p:cNvGraphicFramePr/>
          <p:nvPr/>
        </p:nvGraphicFramePr>
        <p:xfrm>
          <a:off x="1510504"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Red flags? -&gt;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552" name="Google Shape;1552;p178"/>
          <p:cNvSpPr txBox="1"/>
          <p:nvPr/>
        </p:nvSpPr>
        <p:spPr>
          <a:xfrm>
            <a:off x="2833663" y="4825075"/>
            <a:ext cx="34767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Image Source: Malware Traffic Analysis</a:t>
            </a:r>
            <a:endParaRPr sz="800">
              <a:solidFill>
                <a:srgbClr val="C2C2C2"/>
              </a:solidFill>
              <a:latin typeface="Lato"/>
              <a:ea typeface="Lato"/>
              <a:cs typeface="Lato"/>
              <a:sym typeface="Lato"/>
            </a:endParaRPr>
          </a:p>
        </p:txBody>
      </p:sp>
      <p:pic>
        <p:nvPicPr>
          <p:cNvPr id="1553" name="Google Shape;1553;p178"/>
          <p:cNvPicPr preferRelativeResize="0"/>
          <p:nvPr/>
        </p:nvPicPr>
        <p:blipFill>
          <a:blip r:embed="rId3">
            <a:alphaModFix/>
          </a:blip>
          <a:stretch>
            <a:fillRect/>
          </a:stretch>
        </p:blipFill>
        <p:spPr>
          <a:xfrm>
            <a:off x="2797650" y="1169313"/>
            <a:ext cx="3548700" cy="2674200"/>
          </a:xfrm>
          <a:prstGeom prst="roundRect">
            <a:avLst>
              <a:gd fmla="val 16667" name="adj"/>
            </a:avLst>
          </a:prstGeom>
          <a:noFill/>
          <a:ln>
            <a:noFill/>
          </a:ln>
        </p:spPr>
      </p:pic>
      <p:graphicFrame>
        <p:nvGraphicFramePr>
          <p:cNvPr id="1554" name="Google Shape;1554;p178"/>
          <p:cNvGraphicFramePr/>
          <p:nvPr/>
        </p:nvGraphicFramePr>
        <p:xfrm>
          <a:off x="6079829" y="3995100"/>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Sense of Urgency</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0875">
                <a:tc>
                  <a:txBody>
                    <a:bodyPr/>
                    <a:lstStyle/>
                    <a:p>
                      <a:pPr indent="0" lvl="0" marL="0" rtl="0" algn="l">
                        <a:spcBef>
                          <a:spcPts val="0"/>
                        </a:spcBef>
                        <a:spcAft>
                          <a:spcPts val="0"/>
                        </a:spcAft>
                        <a:buNone/>
                      </a:pPr>
                      <a:r>
                        <a:rPr b="1" lang="en" sz="1500">
                          <a:solidFill>
                            <a:srgbClr val="39B54A"/>
                          </a:solidFill>
                          <a:latin typeface="Manrope"/>
                          <a:ea typeface="Manrope"/>
                          <a:cs typeface="Manrope"/>
                          <a:sym typeface="Manrope"/>
                        </a:rPr>
                        <a:t>HOVER!!!</a:t>
                      </a:r>
                      <a:endParaRPr b="1" sz="1500">
                        <a:solidFill>
                          <a:srgbClr val="39B54A"/>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555" name="Google Shape;1555;p17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9" name="Shape 1559"/>
        <p:cNvGrpSpPr/>
        <p:nvPr/>
      </p:nvGrpSpPr>
      <p:grpSpPr>
        <a:xfrm>
          <a:off x="0" y="0"/>
          <a:ext cx="0" cy="0"/>
          <a:chOff x="0" y="0"/>
          <a:chExt cx="0" cy="0"/>
        </a:xfrm>
      </p:grpSpPr>
      <p:sp>
        <p:nvSpPr>
          <p:cNvPr id="1560" name="Google Shape;1560;p179"/>
          <p:cNvSpPr txBox="1"/>
          <p:nvPr>
            <p:ph type="title"/>
          </p:nvPr>
        </p:nvSpPr>
        <p:spPr>
          <a:xfrm>
            <a:off x="811975" y="1112375"/>
            <a:ext cx="42948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More Email Attacks</a:t>
            </a:r>
            <a:endParaRPr/>
          </a:p>
        </p:txBody>
      </p:sp>
      <p:sp>
        <p:nvSpPr>
          <p:cNvPr id="1561" name="Google Shape;1561;p179"/>
          <p:cNvSpPr txBox="1"/>
          <p:nvPr>
            <p:ph idx="1" type="subTitle"/>
          </p:nvPr>
        </p:nvSpPr>
        <p:spPr>
          <a:xfrm>
            <a:off x="811975" y="1827625"/>
            <a:ext cx="4294800" cy="220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94% of malware is delivered by Email</a:t>
            </a:r>
            <a:endParaRPr sz="2200"/>
          </a:p>
          <a:p>
            <a:pPr indent="0" lvl="0" marL="0" rtl="0" algn="l">
              <a:spcBef>
                <a:spcPts val="0"/>
              </a:spcBef>
              <a:spcAft>
                <a:spcPts val="0"/>
              </a:spcAft>
              <a:buNone/>
            </a:pPr>
            <a:r>
              <a:t/>
            </a:r>
            <a:endParaRPr sz="2200"/>
          </a:p>
          <a:p>
            <a:pPr indent="0" lvl="0" marL="0" rtl="0" algn="l">
              <a:spcBef>
                <a:spcPts val="0"/>
              </a:spcBef>
              <a:spcAft>
                <a:spcPts val="0"/>
              </a:spcAft>
              <a:buNone/>
            </a:pPr>
            <a:r>
              <a:rPr lang="en" sz="2200"/>
              <a:t>1.2% of </a:t>
            </a:r>
            <a:r>
              <a:rPr lang="en" sz="2200" u="sng"/>
              <a:t>all</a:t>
            </a:r>
            <a:r>
              <a:rPr lang="en" sz="2200"/>
              <a:t> emails sent are malicious</a:t>
            </a:r>
            <a:endParaRPr sz="2200"/>
          </a:p>
          <a:p>
            <a:pPr indent="0" lvl="0" marL="0" rtl="0" algn="l">
              <a:spcBef>
                <a:spcPts val="0"/>
              </a:spcBef>
              <a:spcAft>
                <a:spcPts val="0"/>
              </a:spcAft>
              <a:buNone/>
            </a:pPr>
            <a:r>
              <a:t/>
            </a:r>
            <a:endParaRPr sz="2200"/>
          </a:p>
          <a:p>
            <a:pPr indent="0" lvl="0" marL="0" rtl="0" algn="l">
              <a:spcBef>
                <a:spcPts val="0"/>
              </a:spcBef>
              <a:spcAft>
                <a:spcPts val="0"/>
              </a:spcAft>
              <a:buNone/>
            </a:pPr>
            <a:r>
              <a:rPr lang="en" sz="2200"/>
              <a:t>Over three billion phishing emails </a:t>
            </a:r>
            <a:r>
              <a:rPr lang="en" sz="2200" u="sng"/>
              <a:t>every</a:t>
            </a:r>
            <a:r>
              <a:rPr lang="en" sz="2200"/>
              <a:t> </a:t>
            </a:r>
            <a:r>
              <a:rPr lang="en" sz="2200" u="sng"/>
              <a:t>day</a:t>
            </a:r>
            <a:r>
              <a:rPr lang="en" sz="2200"/>
              <a:t>!</a:t>
            </a:r>
            <a:endParaRPr sz="2200"/>
          </a:p>
        </p:txBody>
      </p:sp>
      <p:pic>
        <p:nvPicPr>
          <p:cNvPr id="1562" name="Google Shape;1562;p179"/>
          <p:cNvPicPr preferRelativeResize="0"/>
          <p:nvPr>
            <p:ph idx="2" type="pic"/>
          </p:nvPr>
        </p:nvPicPr>
        <p:blipFill rotWithShape="1">
          <a:blip r:embed="rId3">
            <a:alphaModFix/>
          </a:blip>
          <a:srcRect b="17518" l="24145" r="22018" t="0"/>
          <a:stretch/>
        </p:blipFill>
        <p:spPr>
          <a:xfrm>
            <a:off x="5643775" y="1112375"/>
            <a:ext cx="2539200" cy="2918700"/>
          </a:xfrm>
          <a:prstGeom prst="snip2DiagRect">
            <a:avLst>
              <a:gd fmla="val 0" name="adj1"/>
              <a:gd fmla="val 16667" name="adj2"/>
            </a:avLst>
          </a:prstGeom>
        </p:spPr>
      </p:pic>
      <p:cxnSp>
        <p:nvCxnSpPr>
          <p:cNvPr id="1563" name="Google Shape;1563;p179"/>
          <p:cNvCxnSpPr/>
          <p:nvPr/>
        </p:nvCxnSpPr>
        <p:spPr>
          <a:xfrm>
            <a:off x="856975" y="1638975"/>
            <a:ext cx="4204800" cy="0"/>
          </a:xfrm>
          <a:prstGeom prst="straightConnector1">
            <a:avLst/>
          </a:prstGeom>
          <a:noFill/>
          <a:ln cap="flat" cmpd="sng" w="9525">
            <a:solidFill>
              <a:schemeClr val="lt2"/>
            </a:solidFill>
            <a:prstDash val="solid"/>
            <a:round/>
            <a:headEnd len="med" w="med" type="none"/>
            <a:tailEnd len="med" w="med" type="none"/>
          </a:ln>
        </p:spPr>
      </p:cxnSp>
      <p:sp>
        <p:nvSpPr>
          <p:cNvPr id="1564" name="Google Shape;1564;p17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p180"/>
          <p:cNvSpPr txBox="1"/>
          <p:nvPr/>
        </p:nvSpPr>
        <p:spPr>
          <a:xfrm>
            <a:off x="782162" y="259775"/>
            <a:ext cx="46443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Email Attachments</a:t>
            </a:r>
            <a:endParaRPr b="1" sz="3000">
              <a:solidFill>
                <a:srgbClr val="FFFFFF"/>
              </a:solidFill>
              <a:latin typeface="Manrope"/>
              <a:ea typeface="Manrope"/>
              <a:cs typeface="Manrope"/>
              <a:sym typeface="Manrope"/>
            </a:endParaRPr>
          </a:p>
        </p:txBody>
      </p:sp>
      <p:sp>
        <p:nvSpPr>
          <p:cNvPr id="1570" name="Google Shape;1570;p180"/>
          <p:cNvSpPr txBox="1"/>
          <p:nvPr/>
        </p:nvSpPr>
        <p:spPr>
          <a:xfrm>
            <a:off x="646850" y="974975"/>
            <a:ext cx="4719900" cy="3538500"/>
          </a:xfrm>
          <a:prstGeom prst="rect">
            <a:avLst/>
          </a:prstGeom>
          <a:noFill/>
          <a:ln>
            <a:noFill/>
          </a:ln>
        </p:spPr>
        <p:txBody>
          <a:bodyPr anchorCtr="0" anchor="t" bIns="91425" lIns="91425" spcFirstLastPara="1" rIns="91425" wrap="square" tIns="91425">
            <a:noAutofit/>
          </a:bodyPr>
          <a:lstStyle/>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Stop &amp; Think before you click!</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Recognized Sender?</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Expecting Attachments?</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Is it normal for that contact to send attachments?</a:t>
            </a:r>
            <a:endParaRPr sz="2100">
              <a:solidFill>
                <a:srgbClr val="FFFFFF"/>
              </a:solidFill>
              <a:latin typeface="Alegreya Sans"/>
              <a:ea typeface="Alegreya Sans"/>
              <a:cs typeface="Alegreya Sans"/>
              <a:sym typeface="Alegreya Sans"/>
            </a:endParaRPr>
          </a:p>
          <a:p>
            <a:pPr indent="0" lvl="0" marL="0" rtl="0" algn="l">
              <a:lnSpc>
                <a:spcPct val="105000"/>
              </a:lnSpc>
              <a:spcBef>
                <a:spcPts val="1600"/>
              </a:spcBef>
              <a:spcAft>
                <a:spcPts val="0"/>
              </a:spcAft>
              <a:buNone/>
            </a:pPr>
            <a:r>
              <a:rPr lang="en" sz="2100">
                <a:solidFill>
                  <a:srgbClr val="FFFFFF"/>
                </a:solidFill>
                <a:latin typeface="Alegreya Sans"/>
                <a:ea typeface="Alegreya Sans"/>
                <a:cs typeface="Alegreya Sans"/>
                <a:sym typeface="Alegreya Sans"/>
              </a:rPr>
              <a:t>Macros</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160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Step 1: Don’t do it!!!</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Step 2: Please See “Step 1”</a:t>
            </a:r>
            <a:endParaRPr sz="2100">
              <a:solidFill>
                <a:srgbClr val="FFFFFF"/>
              </a:solidFill>
              <a:latin typeface="Alegreya Sans"/>
              <a:ea typeface="Alegreya Sans"/>
              <a:cs typeface="Alegreya Sans"/>
              <a:sym typeface="Alegreya Sans"/>
            </a:endParaRPr>
          </a:p>
          <a:p>
            <a:pPr indent="-361950" lvl="0" marL="457200" rtl="0" algn="l">
              <a:lnSpc>
                <a:spcPct val="105000"/>
              </a:lnSpc>
              <a:spcBef>
                <a:spcPts val="0"/>
              </a:spcBef>
              <a:spcAft>
                <a:spcPts val="0"/>
              </a:spcAft>
              <a:buClr>
                <a:srgbClr val="FFFFFF"/>
              </a:buClr>
              <a:buSzPts val="2100"/>
              <a:buFont typeface="Alegreya Sans"/>
              <a:buChar char="●"/>
            </a:pPr>
            <a:r>
              <a:rPr lang="en" sz="2100">
                <a:solidFill>
                  <a:srgbClr val="FFFFFF"/>
                </a:solidFill>
                <a:latin typeface="Alegreya Sans"/>
                <a:ea typeface="Alegreya Sans"/>
                <a:cs typeface="Alegreya Sans"/>
                <a:sym typeface="Alegreya Sans"/>
              </a:rPr>
              <a:t>Found in downloaded files also</a:t>
            </a:r>
            <a:endParaRPr sz="2100">
              <a:solidFill>
                <a:srgbClr val="FFFFFF"/>
              </a:solidFill>
              <a:latin typeface="Alegreya Sans"/>
              <a:ea typeface="Alegreya Sans"/>
              <a:cs typeface="Alegreya Sans"/>
              <a:sym typeface="Alegreya Sans"/>
            </a:endParaRPr>
          </a:p>
        </p:txBody>
      </p:sp>
      <p:pic>
        <p:nvPicPr>
          <p:cNvPr id="1571" name="Google Shape;1571;p180"/>
          <p:cNvPicPr preferRelativeResize="0"/>
          <p:nvPr/>
        </p:nvPicPr>
        <p:blipFill>
          <a:blip r:embed="rId3">
            <a:alphaModFix/>
          </a:blip>
          <a:stretch>
            <a:fillRect/>
          </a:stretch>
        </p:blipFill>
        <p:spPr>
          <a:xfrm>
            <a:off x="5031800" y="3341338"/>
            <a:ext cx="3725700" cy="1172100"/>
          </a:xfrm>
          <a:prstGeom prst="roundRect">
            <a:avLst>
              <a:gd fmla="val 16667" name="adj"/>
            </a:avLst>
          </a:prstGeom>
          <a:noFill/>
          <a:ln>
            <a:noFill/>
          </a:ln>
        </p:spPr>
      </p:pic>
      <p:pic>
        <p:nvPicPr>
          <p:cNvPr id="1572" name="Google Shape;1572;p180"/>
          <p:cNvPicPr preferRelativeResize="0"/>
          <p:nvPr/>
        </p:nvPicPr>
        <p:blipFill rotWithShape="1">
          <a:blip r:embed="rId4">
            <a:alphaModFix/>
          </a:blip>
          <a:srcRect b="0" l="0" r="0" t="6603"/>
          <a:stretch/>
        </p:blipFill>
        <p:spPr>
          <a:xfrm>
            <a:off x="5135850" y="878954"/>
            <a:ext cx="3517800" cy="2193600"/>
          </a:xfrm>
          <a:prstGeom prst="roundRect">
            <a:avLst>
              <a:gd fmla="val 16667" name="adj"/>
            </a:avLst>
          </a:prstGeom>
          <a:noFill/>
          <a:ln>
            <a:noFill/>
          </a:ln>
        </p:spPr>
      </p:pic>
      <p:sp>
        <p:nvSpPr>
          <p:cNvPr id="1573" name="Google Shape;1573;p180"/>
          <p:cNvSpPr txBox="1"/>
          <p:nvPr/>
        </p:nvSpPr>
        <p:spPr>
          <a:xfrm>
            <a:off x="4858900" y="630014"/>
            <a:ext cx="4071600" cy="22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D9D9D9"/>
                </a:solidFill>
                <a:latin typeface="Alegreya Sans"/>
                <a:ea typeface="Alegreya Sans"/>
                <a:cs typeface="Alegreya Sans"/>
                <a:sym typeface="Alegreya Sans"/>
              </a:rPr>
              <a:t>Attachments in email client (Microsoft Outlook)</a:t>
            </a:r>
            <a:endParaRPr b="1">
              <a:solidFill>
                <a:srgbClr val="D9D9D9"/>
              </a:solidFill>
              <a:latin typeface="Alegreya Sans"/>
              <a:ea typeface="Alegreya Sans"/>
              <a:cs typeface="Alegreya Sans"/>
              <a:sym typeface="Alegreya Sans"/>
            </a:endParaRPr>
          </a:p>
        </p:txBody>
      </p:sp>
      <p:sp>
        <p:nvSpPr>
          <p:cNvPr id="1574" name="Google Shape;1574;p180"/>
          <p:cNvSpPr txBox="1"/>
          <p:nvPr/>
        </p:nvSpPr>
        <p:spPr>
          <a:xfrm>
            <a:off x="5031850" y="3088939"/>
            <a:ext cx="3725700" cy="22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D9D9D9"/>
                </a:solidFill>
                <a:latin typeface="Alegreya Sans"/>
                <a:ea typeface="Alegreya Sans"/>
                <a:cs typeface="Alegreya Sans"/>
                <a:sym typeface="Alegreya Sans"/>
              </a:rPr>
              <a:t>Enable Macros &lt;- NOOOOOO!!!!</a:t>
            </a:r>
            <a:endParaRPr b="1">
              <a:solidFill>
                <a:srgbClr val="D9D9D9"/>
              </a:solidFill>
              <a:latin typeface="Alegreya Sans"/>
              <a:ea typeface="Alegreya Sans"/>
              <a:cs typeface="Alegreya Sans"/>
              <a:sym typeface="Alegreya Sans"/>
            </a:endParaRPr>
          </a:p>
        </p:txBody>
      </p:sp>
      <p:grpSp>
        <p:nvGrpSpPr>
          <p:cNvPr id="1575" name="Google Shape;1575;p180"/>
          <p:cNvGrpSpPr/>
          <p:nvPr/>
        </p:nvGrpSpPr>
        <p:grpSpPr>
          <a:xfrm>
            <a:off x="8037079" y="3111587"/>
            <a:ext cx="195090" cy="184217"/>
            <a:chOff x="-25844850" y="2357750"/>
            <a:chExt cx="296175" cy="279625"/>
          </a:xfrm>
        </p:grpSpPr>
        <p:sp>
          <p:nvSpPr>
            <p:cNvPr id="1576" name="Google Shape;1576;p180"/>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80"/>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80"/>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180"/>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80"/>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80"/>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2" name="Google Shape;1582;p180"/>
          <p:cNvGrpSpPr/>
          <p:nvPr/>
        </p:nvGrpSpPr>
        <p:grpSpPr>
          <a:xfrm>
            <a:off x="5558504" y="3114850"/>
            <a:ext cx="195090" cy="184217"/>
            <a:chOff x="-25844850" y="2357750"/>
            <a:chExt cx="296175" cy="279625"/>
          </a:xfrm>
        </p:grpSpPr>
        <p:sp>
          <p:nvSpPr>
            <p:cNvPr id="1583" name="Google Shape;1583;p180"/>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180"/>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80"/>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80"/>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80"/>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80"/>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9" name="Google Shape;1589;p18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3" name="Shape 1593"/>
        <p:cNvGrpSpPr/>
        <p:nvPr/>
      </p:nvGrpSpPr>
      <p:grpSpPr>
        <a:xfrm>
          <a:off x="0" y="0"/>
          <a:ext cx="0" cy="0"/>
          <a:chOff x="0" y="0"/>
          <a:chExt cx="0" cy="0"/>
        </a:xfrm>
      </p:grpSpPr>
      <p:sp>
        <p:nvSpPr>
          <p:cNvPr id="1594" name="Google Shape;1594;p181"/>
          <p:cNvSpPr txBox="1"/>
          <p:nvPr/>
        </p:nvSpPr>
        <p:spPr>
          <a:xfrm>
            <a:off x="782144" y="259775"/>
            <a:ext cx="70209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Business Email Compromise (BEC)</a:t>
            </a:r>
            <a:endParaRPr b="1" sz="3000">
              <a:solidFill>
                <a:srgbClr val="FFFFFF"/>
              </a:solidFill>
              <a:latin typeface="Manrope"/>
              <a:ea typeface="Manrope"/>
              <a:cs typeface="Manrope"/>
              <a:sym typeface="Manrope"/>
            </a:endParaRPr>
          </a:p>
        </p:txBody>
      </p:sp>
      <p:sp>
        <p:nvSpPr>
          <p:cNvPr id="1595" name="Google Shape;1595;p181"/>
          <p:cNvSpPr txBox="1"/>
          <p:nvPr/>
        </p:nvSpPr>
        <p:spPr>
          <a:xfrm>
            <a:off x="646850" y="974975"/>
            <a:ext cx="4719900" cy="35385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FBI: BEC cost businesses $1.8B every year</a:t>
            </a:r>
            <a:endParaRPr sz="1800">
              <a:solidFill>
                <a:schemeClr val="dk1"/>
              </a:solidFill>
              <a:latin typeface="Alegreya Sans"/>
              <a:ea typeface="Alegreya Sans"/>
              <a:cs typeface="Alegreya Sans"/>
              <a:sym typeface="Alegreya Sans"/>
            </a:endParaRPr>
          </a:p>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Moving funds -&gt; more susceptible</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Policy requiring phone call?</a:t>
            </a:r>
            <a:endParaRPr sz="1800">
              <a:solidFill>
                <a:schemeClr val="dk1"/>
              </a:solidFill>
              <a:latin typeface="Alegreya Sans"/>
              <a:ea typeface="Alegreya Sans"/>
              <a:cs typeface="Alegreya Sans"/>
              <a:sym typeface="Alegreya Sans"/>
            </a:endParaRPr>
          </a:p>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“Trusted” senders </a:t>
            </a:r>
            <a:r>
              <a:rPr lang="en" sz="1700">
                <a:solidFill>
                  <a:schemeClr val="dk1"/>
                </a:solidFill>
                <a:latin typeface="Alegreya Sans"/>
                <a:ea typeface="Alegreya Sans"/>
                <a:cs typeface="Alegreya Sans"/>
                <a:sym typeface="Alegreya Sans"/>
              </a:rPr>
              <a:t>(Partner, Vendor, or Executive)</a:t>
            </a:r>
            <a:endParaRPr sz="17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Research using publicly available data </a:t>
            </a:r>
            <a:endParaRPr sz="1800">
              <a:solidFill>
                <a:schemeClr val="dk1"/>
              </a:solidFill>
              <a:latin typeface="Alegreya Sans"/>
              <a:ea typeface="Alegreya Sans"/>
              <a:cs typeface="Alegreya Sans"/>
              <a:sym typeface="Alegreya Sans"/>
            </a:endParaRPr>
          </a:p>
          <a:p>
            <a:pPr indent="-342900" lvl="2" marL="13716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Published organization chart</a:t>
            </a:r>
            <a:endParaRPr sz="1800">
              <a:solidFill>
                <a:schemeClr val="dk1"/>
              </a:solidFill>
              <a:latin typeface="Alegreya Sans"/>
              <a:ea typeface="Alegreya Sans"/>
              <a:cs typeface="Alegreya Sans"/>
              <a:sym typeface="Alegreya Sans"/>
            </a:endParaRPr>
          </a:p>
          <a:p>
            <a:pPr indent="-342900" lvl="2" marL="13716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Spear phishing (CEO &lt;-&gt; CFO)</a:t>
            </a:r>
            <a:endParaRPr sz="1800">
              <a:solidFill>
                <a:schemeClr val="dk1"/>
              </a:solidFill>
              <a:latin typeface="Alegreya Sans"/>
              <a:ea typeface="Alegreya Sans"/>
              <a:cs typeface="Alegreya Sans"/>
              <a:sym typeface="Alegreya Sans"/>
            </a:endParaRPr>
          </a:p>
          <a:p>
            <a:pPr indent="-342900" lvl="1" marL="9144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Spoofed domain</a:t>
            </a:r>
            <a:endParaRPr sz="1800">
              <a:solidFill>
                <a:schemeClr val="dk1"/>
              </a:solidFill>
              <a:latin typeface="Alegreya Sans"/>
              <a:ea typeface="Alegreya Sans"/>
              <a:cs typeface="Alegreya Sans"/>
              <a:sym typeface="Alegreya Sans"/>
            </a:endParaRPr>
          </a:p>
          <a:p>
            <a:pPr indent="-342900" lvl="2" marL="13716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microsoft.com - micros0ft.com</a:t>
            </a:r>
            <a:endParaRPr sz="1800">
              <a:solidFill>
                <a:schemeClr val="dk1"/>
              </a:solidFill>
              <a:latin typeface="Alegreya Sans"/>
              <a:ea typeface="Alegreya Sans"/>
              <a:cs typeface="Alegreya Sans"/>
              <a:sym typeface="Alegreya Sans"/>
            </a:endParaRPr>
          </a:p>
          <a:p>
            <a:pPr indent="-342900" lvl="1" marL="9144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Compromise account of 3rd parties</a:t>
            </a:r>
            <a:endParaRPr sz="1800">
              <a:solidFill>
                <a:schemeClr val="dk1"/>
              </a:solidFill>
              <a:latin typeface="Alegreya Sans"/>
              <a:ea typeface="Alegreya Sans"/>
              <a:cs typeface="Alegreya Sans"/>
              <a:sym typeface="Alegreya Sans"/>
            </a:endParaRPr>
          </a:p>
          <a:p>
            <a:pPr indent="-342900" lvl="2" marL="13716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Employee, vendor, or customer</a:t>
            </a:r>
            <a:endParaRPr sz="1800">
              <a:solidFill>
                <a:schemeClr val="dk1"/>
              </a:solidFill>
              <a:latin typeface="Alegreya Sans"/>
              <a:ea typeface="Alegreya Sans"/>
              <a:cs typeface="Alegreya Sans"/>
              <a:sym typeface="Alegreya Sans"/>
            </a:endParaRPr>
          </a:p>
          <a:p>
            <a:pPr indent="-342900" lvl="2" marL="13716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Thread hijacking &lt;- lookout</a:t>
            </a:r>
            <a:endParaRPr sz="2100">
              <a:solidFill>
                <a:srgbClr val="FFFFFF"/>
              </a:solidFill>
              <a:latin typeface="Alegreya Sans"/>
              <a:ea typeface="Alegreya Sans"/>
              <a:cs typeface="Alegreya Sans"/>
              <a:sym typeface="Alegreya Sans"/>
            </a:endParaRPr>
          </a:p>
        </p:txBody>
      </p:sp>
      <p:pic>
        <p:nvPicPr>
          <p:cNvPr id="1596" name="Google Shape;1596;p181"/>
          <p:cNvPicPr preferRelativeResize="0"/>
          <p:nvPr/>
        </p:nvPicPr>
        <p:blipFill rotWithShape="1">
          <a:blip r:embed="rId3">
            <a:alphaModFix/>
          </a:blip>
          <a:srcRect b="0" l="0" r="32903" t="0"/>
          <a:stretch/>
        </p:blipFill>
        <p:spPr>
          <a:xfrm>
            <a:off x="5619063" y="1428160"/>
            <a:ext cx="2944500" cy="1880700"/>
          </a:xfrm>
          <a:prstGeom prst="roundRect">
            <a:avLst>
              <a:gd fmla="val 16667" name="adj"/>
            </a:avLst>
          </a:prstGeom>
          <a:noFill/>
          <a:ln>
            <a:noFill/>
          </a:ln>
        </p:spPr>
      </p:pic>
      <p:sp>
        <p:nvSpPr>
          <p:cNvPr id="1597" name="Google Shape;1597;p181"/>
          <p:cNvSpPr txBox="1"/>
          <p:nvPr/>
        </p:nvSpPr>
        <p:spPr>
          <a:xfrm>
            <a:off x="5619075" y="1173885"/>
            <a:ext cx="2944500" cy="22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9D9D9"/>
                </a:solidFill>
                <a:latin typeface="Alegreya Sans"/>
                <a:ea typeface="Alegreya Sans"/>
                <a:cs typeface="Alegreya Sans"/>
                <a:sym typeface="Alegreya Sans"/>
              </a:rPr>
              <a:t>Wire transfer</a:t>
            </a:r>
            <a:endParaRPr>
              <a:solidFill>
                <a:srgbClr val="D9D9D9"/>
              </a:solidFill>
              <a:latin typeface="Alegreya Sans"/>
              <a:ea typeface="Alegreya Sans"/>
              <a:cs typeface="Alegreya Sans"/>
              <a:sym typeface="Alegreya Sans"/>
            </a:endParaRPr>
          </a:p>
        </p:txBody>
      </p:sp>
      <p:sp>
        <p:nvSpPr>
          <p:cNvPr id="1598" name="Google Shape;1598;p181"/>
          <p:cNvSpPr txBox="1"/>
          <p:nvPr/>
        </p:nvSpPr>
        <p:spPr>
          <a:xfrm>
            <a:off x="5597875" y="3473000"/>
            <a:ext cx="2986800" cy="1111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600"/>
              </a:spcAft>
              <a:buNone/>
            </a:pPr>
            <a:r>
              <a:rPr i="1" lang="en" sz="2800">
                <a:solidFill>
                  <a:srgbClr val="FFFFFF"/>
                </a:solidFill>
                <a:latin typeface="Alegreya Sans"/>
                <a:ea typeface="Alegreya Sans"/>
                <a:cs typeface="Alegreya Sans"/>
                <a:sym typeface="Alegreya Sans"/>
              </a:rPr>
              <a:t>Often requires very little technical skill </a:t>
            </a:r>
            <a:endParaRPr sz="2200">
              <a:latin typeface="Alegreya Sans"/>
              <a:ea typeface="Alegreya Sans"/>
              <a:cs typeface="Alegreya Sans"/>
              <a:sym typeface="Alegreya Sans"/>
            </a:endParaRPr>
          </a:p>
        </p:txBody>
      </p:sp>
      <p:sp>
        <p:nvSpPr>
          <p:cNvPr id="1599" name="Google Shape;1599;p181"/>
          <p:cNvSpPr txBox="1"/>
          <p:nvPr/>
        </p:nvSpPr>
        <p:spPr>
          <a:xfrm>
            <a:off x="2833663" y="4825075"/>
            <a:ext cx="34767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C2C2C2"/>
                </a:solidFill>
                <a:latin typeface="Lato"/>
                <a:ea typeface="Lato"/>
                <a:cs typeface="Lato"/>
                <a:sym typeface="Lato"/>
              </a:rPr>
              <a:t>Image Source: Dark Reading</a:t>
            </a:r>
            <a:endParaRPr sz="800">
              <a:solidFill>
                <a:srgbClr val="C2C2C2"/>
              </a:solidFill>
              <a:latin typeface="Lato"/>
              <a:ea typeface="Lato"/>
              <a:cs typeface="Lato"/>
              <a:sym typeface="Lato"/>
            </a:endParaRPr>
          </a:p>
        </p:txBody>
      </p:sp>
      <p:sp>
        <p:nvSpPr>
          <p:cNvPr id="1600" name="Google Shape;1600;p18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4" name="Shape 1604"/>
        <p:cNvGrpSpPr/>
        <p:nvPr/>
      </p:nvGrpSpPr>
      <p:grpSpPr>
        <a:xfrm>
          <a:off x="0" y="0"/>
          <a:ext cx="0" cy="0"/>
          <a:chOff x="0" y="0"/>
          <a:chExt cx="0" cy="0"/>
        </a:xfrm>
      </p:grpSpPr>
      <p:sp>
        <p:nvSpPr>
          <p:cNvPr id="1605" name="Google Shape;1605;p182"/>
          <p:cNvSpPr txBox="1"/>
          <p:nvPr/>
        </p:nvSpPr>
        <p:spPr>
          <a:xfrm>
            <a:off x="782144" y="259775"/>
            <a:ext cx="70209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QR Code &amp; Mobile-Based Threats</a:t>
            </a:r>
            <a:endParaRPr b="1" sz="3000">
              <a:solidFill>
                <a:srgbClr val="FFFFFF"/>
              </a:solidFill>
              <a:latin typeface="Manrope"/>
              <a:ea typeface="Manrope"/>
              <a:cs typeface="Manrope"/>
              <a:sym typeface="Manrope"/>
            </a:endParaRPr>
          </a:p>
        </p:txBody>
      </p:sp>
      <p:sp>
        <p:nvSpPr>
          <p:cNvPr id="1606" name="Google Shape;1606;p182"/>
          <p:cNvSpPr txBox="1"/>
          <p:nvPr/>
        </p:nvSpPr>
        <p:spPr>
          <a:xfrm>
            <a:off x="646850" y="974975"/>
            <a:ext cx="4719900" cy="35385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Malicious QR codes can bypass email filters</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Fake Parking Meters, Restaurant Menus, or even Mailed QR Codes</a:t>
            </a:r>
            <a:endParaRPr sz="1800">
              <a:solidFill>
                <a:schemeClr val="dk1"/>
              </a:solidFill>
              <a:latin typeface="Alegreya Sans"/>
              <a:ea typeface="Alegreya Sans"/>
              <a:cs typeface="Alegreya Sans"/>
              <a:sym typeface="Alegreya Sans"/>
            </a:endParaRPr>
          </a:p>
          <a:p>
            <a:pPr indent="-342900" lvl="0" marL="4572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Defending against these threats</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Train users to be wary of scanning QR codes, especially from unknown sources</a:t>
            </a:r>
            <a:endParaRPr sz="1800">
              <a:solidFill>
                <a:schemeClr val="dk1"/>
              </a:solidFill>
              <a:latin typeface="Alegreya Sans"/>
              <a:ea typeface="Alegreya Sans"/>
              <a:cs typeface="Alegreya Sans"/>
              <a:sym typeface="Alegreya Sans"/>
            </a:endParaRPr>
          </a:p>
          <a:p>
            <a:pPr indent="-342900" lvl="1" marL="914400" rtl="0" algn="l">
              <a:lnSpc>
                <a:spcPct val="115000"/>
              </a:lnSpc>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Train users to verify URLs after scanning by analyzing the link first</a:t>
            </a:r>
            <a:endParaRPr sz="1800">
              <a:solidFill>
                <a:schemeClr val="dk1"/>
              </a:solidFill>
              <a:latin typeface="Alegreya Sans"/>
              <a:ea typeface="Alegreya Sans"/>
              <a:cs typeface="Alegreya Sans"/>
              <a:sym typeface="Alegreya Sans"/>
            </a:endParaRPr>
          </a:p>
          <a:p>
            <a:pPr indent="0" lvl="0" marL="0" rtl="0" algn="l">
              <a:lnSpc>
                <a:spcPct val="115000"/>
              </a:lnSpc>
              <a:spcBef>
                <a:spcPts val="0"/>
              </a:spcBef>
              <a:spcAft>
                <a:spcPts val="0"/>
              </a:spcAft>
              <a:buNone/>
            </a:pPr>
            <a:r>
              <a:t/>
            </a:r>
            <a:endParaRPr sz="1800">
              <a:solidFill>
                <a:schemeClr val="dk1"/>
              </a:solidFill>
              <a:latin typeface="Alegreya Sans"/>
              <a:ea typeface="Alegreya Sans"/>
              <a:cs typeface="Alegreya Sans"/>
              <a:sym typeface="Alegreya Sans"/>
            </a:endParaRPr>
          </a:p>
          <a:p>
            <a:pPr indent="0" lvl="0" marL="457200" rtl="0" algn="l">
              <a:lnSpc>
                <a:spcPct val="115000"/>
              </a:lnSpc>
              <a:spcBef>
                <a:spcPts val="0"/>
              </a:spcBef>
              <a:spcAft>
                <a:spcPts val="0"/>
              </a:spcAft>
              <a:buNone/>
            </a:pPr>
            <a:r>
              <a:t/>
            </a:r>
            <a:endParaRPr sz="1800">
              <a:solidFill>
                <a:schemeClr val="dk1"/>
              </a:solidFill>
              <a:latin typeface="Alegreya Sans"/>
              <a:ea typeface="Alegreya Sans"/>
              <a:cs typeface="Alegreya Sans"/>
              <a:sym typeface="Alegreya Sans"/>
            </a:endParaRPr>
          </a:p>
        </p:txBody>
      </p:sp>
      <p:sp>
        <p:nvSpPr>
          <p:cNvPr id="1607" name="Google Shape;1607;p182"/>
          <p:cNvSpPr txBox="1"/>
          <p:nvPr/>
        </p:nvSpPr>
        <p:spPr>
          <a:xfrm>
            <a:off x="690150" y="3803600"/>
            <a:ext cx="7763700" cy="1052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600"/>
              </a:spcAft>
              <a:buNone/>
            </a:pPr>
            <a:r>
              <a:rPr b="1" i="1" lang="en" sz="1600">
                <a:solidFill>
                  <a:srgbClr val="FFFFFF"/>
                </a:solidFill>
                <a:latin typeface="Manrope"/>
                <a:ea typeface="Manrope"/>
                <a:cs typeface="Manrope"/>
                <a:sym typeface="Manrope"/>
              </a:rPr>
              <a:t>Avoid QR codes</a:t>
            </a:r>
            <a:r>
              <a:rPr b="1" i="1" lang="en" sz="1000">
                <a:solidFill>
                  <a:srgbClr val="FFFFFF"/>
                </a:solidFill>
                <a:latin typeface="Manrope"/>
                <a:ea typeface="Manrope"/>
                <a:cs typeface="Manrope"/>
                <a:sym typeface="Manrope"/>
              </a:rPr>
              <a:t> </a:t>
            </a:r>
            <a:br>
              <a:rPr b="1" i="1" lang="en" sz="500">
                <a:solidFill>
                  <a:srgbClr val="FFFFFF"/>
                </a:solidFill>
                <a:latin typeface="Manrope"/>
                <a:ea typeface="Manrope"/>
                <a:cs typeface="Manrope"/>
                <a:sym typeface="Manrope"/>
              </a:rPr>
            </a:br>
            <a:br>
              <a:rPr b="1" i="1" lang="en" sz="500">
                <a:solidFill>
                  <a:srgbClr val="FFFFFF"/>
                </a:solidFill>
                <a:latin typeface="Manrope"/>
                <a:ea typeface="Manrope"/>
                <a:cs typeface="Manrope"/>
                <a:sym typeface="Manrope"/>
              </a:rPr>
            </a:br>
            <a:r>
              <a:rPr lang="en" sz="1500">
                <a:solidFill>
                  <a:srgbClr val="FFFFFF"/>
                </a:solidFill>
                <a:latin typeface="Manrope"/>
                <a:ea typeface="Manrope"/>
                <a:cs typeface="Manrope"/>
                <a:sym typeface="Manrope"/>
              </a:rPr>
              <a:t>Would you go to </a:t>
            </a:r>
            <a:r>
              <a:rPr i="1" lang="en" sz="1500" u="sng">
                <a:solidFill>
                  <a:srgbClr val="FFFFFF"/>
                </a:solidFill>
                <a:latin typeface="Manrope"/>
                <a:ea typeface="Manrope"/>
                <a:cs typeface="Manrope"/>
                <a:sym typeface="Manrope"/>
              </a:rPr>
              <a:t>evil.com</a:t>
            </a:r>
            <a:r>
              <a:rPr lang="en" sz="1500">
                <a:solidFill>
                  <a:srgbClr val="FFFFFF"/>
                </a:solidFill>
                <a:latin typeface="Manrope"/>
                <a:ea typeface="Manrope"/>
                <a:cs typeface="Manrope"/>
                <a:sym typeface="Manrope"/>
              </a:rPr>
              <a:t>? Then why would you go to a QR code that could be</a:t>
            </a:r>
            <a:br>
              <a:rPr lang="en" sz="1500">
                <a:solidFill>
                  <a:srgbClr val="FFFFFF"/>
                </a:solidFill>
                <a:latin typeface="Manrope"/>
                <a:ea typeface="Manrope"/>
                <a:cs typeface="Manrope"/>
                <a:sym typeface="Manrope"/>
              </a:rPr>
            </a:br>
            <a:r>
              <a:rPr lang="en" sz="1500">
                <a:solidFill>
                  <a:srgbClr val="FFFFFF"/>
                </a:solidFill>
                <a:latin typeface="Manrope"/>
                <a:ea typeface="Manrope"/>
                <a:cs typeface="Manrope"/>
                <a:sym typeface="Manrope"/>
              </a:rPr>
              <a:t>doing the exact same thing!</a:t>
            </a:r>
            <a:endParaRPr sz="1500">
              <a:latin typeface="Manrope"/>
              <a:ea typeface="Manrope"/>
              <a:cs typeface="Manrope"/>
              <a:sym typeface="Manrope"/>
            </a:endParaRPr>
          </a:p>
        </p:txBody>
      </p:sp>
      <p:sp>
        <p:nvSpPr>
          <p:cNvPr id="1608" name="Google Shape;1608;p18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609" name="Google Shape;1609;p182"/>
          <p:cNvPicPr preferRelativeResize="0"/>
          <p:nvPr/>
        </p:nvPicPr>
        <p:blipFill rotWithShape="1">
          <a:blip r:embed="rId3">
            <a:alphaModFix/>
          </a:blip>
          <a:srcRect b="21514" l="0" r="0" t="32659"/>
          <a:stretch/>
        </p:blipFill>
        <p:spPr>
          <a:xfrm>
            <a:off x="6143250" y="1130941"/>
            <a:ext cx="2310600" cy="2357100"/>
          </a:xfrm>
          <a:prstGeom prst="roundRect">
            <a:avLst>
              <a:gd fmla="val 16667" name="adj"/>
            </a:avLst>
          </a:prstGeom>
          <a:noFill/>
          <a:ln>
            <a:noFill/>
          </a:ln>
        </p:spPr>
      </p:pic>
      <p:grpSp>
        <p:nvGrpSpPr>
          <p:cNvPr id="1610" name="Google Shape;1610;p182"/>
          <p:cNvGrpSpPr/>
          <p:nvPr/>
        </p:nvGrpSpPr>
        <p:grpSpPr>
          <a:xfrm flipH="1">
            <a:off x="5443278" y="3803601"/>
            <a:ext cx="398904" cy="393603"/>
            <a:chOff x="-34421275" y="2631050"/>
            <a:chExt cx="295375" cy="291450"/>
          </a:xfrm>
        </p:grpSpPr>
        <p:sp>
          <p:nvSpPr>
            <p:cNvPr id="1611" name="Google Shape;1611;p182"/>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2" name="Google Shape;1612;p182"/>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3" name="Google Shape;1613;p182"/>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4" name="Google Shape;1614;p182"/>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grpSp>
      <p:grpSp>
        <p:nvGrpSpPr>
          <p:cNvPr id="1615" name="Google Shape;1615;p182"/>
          <p:cNvGrpSpPr/>
          <p:nvPr/>
        </p:nvGrpSpPr>
        <p:grpSpPr>
          <a:xfrm>
            <a:off x="3263763" y="3803601"/>
            <a:ext cx="398904" cy="393603"/>
            <a:chOff x="-34421275" y="2631050"/>
            <a:chExt cx="295375" cy="291450"/>
          </a:xfrm>
        </p:grpSpPr>
        <p:sp>
          <p:nvSpPr>
            <p:cNvPr id="1616" name="Google Shape;1616;p182"/>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7" name="Google Shape;1617;p182"/>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8" name="Google Shape;1618;p182"/>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sp>
          <p:nvSpPr>
            <p:cNvPr id="1619" name="Google Shape;1619;p182"/>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51550" lIns="51550" spcFirstLastPara="1" rIns="51550" wrap="square" tIns="51550">
              <a:noAutofit/>
            </a:bodyPr>
            <a:lstStyle/>
            <a:p>
              <a:pPr indent="0" lvl="0" marL="0" rtl="0" algn="l">
                <a:spcBef>
                  <a:spcPts val="0"/>
                </a:spcBef>
                <a:spcAft>
                  <a:spcPts val="0"/>
                </a:spcAft>
                <a:buNone/>
              </a:pPr>
              <a:r>
                <a:t/>
              </a:r>
              <a:endParaRPr/>
            </a:p>
          </p:txBody>
        </p:sp>
      </p:grpSp>
      <p:sp>
        <p:nvSpPr>
          <p:cNvPr id="1620" name="Google Shape;1620;p182"/>
          <p:cNvSpPr txBox="1"/>
          <p:nvPr/>
        </p:nvSpPr>
        <p:spPr>
          <a:xfrm>
            <a:off x="6143250" y="3491347"/>
            <a:ext cx="2310600" cy="30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chemeClr val="dk1"/>
                </a:solidFill>
                <a:latin typeface="Lato"/>
                <a:ea typeface="Lato"/>
                <a:cs typeface="Lato"/>
                <a:sym typeface="Lato"/>
              </a:rPr>
              <a:t>Analyze link before visiting website</a:t>
            </a:r>
            <a:endParaRPr sz="800">
              <a:solidFill>
                <a:schemeClr val="dk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4" name="Shape 1624"/>
        <p:cNvGrpSpPr/>
        <p:nvPr/>
      </p:nvGrpSpPr>
      <p:grpSpPr>
        <a:xfrm>
          <a:off x="0" y="0"/>
          <a:ext cx="0" cy="0"/>
          <a:chOff x="0" y="0"/>
          <a:chExt cx="0" cy="0"/>
        </a:xfrm>
      </p:grpSpPr>
      <p:sp>
        <p:nvSpPr>
          <p:cNvPr id="1625" name="Google Shape;1625;p183"/>
          <p:cNvSpPr txBox="1"/>
          <p:nvPr/>
        </p:nvSpPr>
        <p:spPr>
          <a:xfrm>
            <a:off x="782144" y="259775"/>
            <a:ext cx="70209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Other Email Scams</a:t>
            </a:r>
            <a:endParaRPr b="1" sz="3000">
              <a:solidFill>
                <a:srgbClr val="FFFFFF"/>
              </a:solidFill>
              <a:latin typeface="Manrope"/>
              <a:ea typeface="Manrope"/>
              <a:cs typeface="Manrope"/>
              <a:sym typeface="Manrope"/>
            </a:endParaRPr>
          </a:p>
        </p:txBody>
      </p:sp>
      <p:sp>
        <p:nvSpPr>
          <p:cNvPr id="1626" name="Google Shape;1626;p183"/>
          <p:cNvSpPr txBox="1"/>
          <p:nvPr/>
        </p:nvSpPr>
        <p:spPr>
          <a:xfrm>
            <a:off x="646850" y="974975"/>
            <a:ext cx="4719900" cy="35385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Mostly “non-technical”</a:t>
            </a:r>
            <a:endParaRPr sz="2000">
              <a:solidFill>
                <a:schemeClr val="dk1"/>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What the attackers want</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Money</a:t>
            </a:r>
            <a:endParaRPr sz="2000">
              <a:solidFill>
                <a:schemeClr val="dk1"/>
              </a:solidFill>
              <a:latin typeface="Alegreya Sans"/>
              <a:ea typeface="Alegreya Sans"/>
              <a:cs typeface="Alegreya Sans"/>
              <a:sym typeface="Alegreya Sans"/>
            </a:endParaRPr>
          </a:p>
          <a:p>
            <a:pPr indent="-355600" lvl="2" marL="13716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Gift cards</a:t>
            </a:r>
            <a:endParaRPr sz="2000">
              <a:solidFill>
                <a:schemeClr val="dk1"/>
              </a:solidFill>
              <a:latin typeface="Alegreya Sans"/>
              <a:ea typeface="Alegreya Sans"/>
              <a:cs typeface="Alegreya Sans"/>
              <a:sym typeface="Alegreya Sans"/>
            </a:endParaRPr>
          </a:p>
          <a:p>
            <a:pPr indent="-355600" lvl="2" marL="13716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Wire transfers</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Access to </a:t>
            </a:r>
            <a:r>
              <a:rPr lang="en" sz="1900">
                <a:solidFill>
                  <a:schemeClr val="dk1"/>
                </a:solidFill>
                <a:latin typeface="Alegreya Sans"/>
                <a:ea typeface="Alegreya Sans"/>
                <a:cs typeface="Alegreya Sans"/>
                <a:sym typeface="Alegreya Sans"/>
              </a:rPr>
              <a:t>email &amp; accounts</a:t>
            </a:r>
            <a:endParaRPr sz="1900">
              <a:solidFill>
                <a:schemeClr val="dk1"/>
              </a:solidFill>
              <a:latin typeface="Alegreya Sans"/>
              <a:ea typeface="Alegreya Sans"/>
              <a:cs typeface="Alegreya Sans"/>
              <a:sym typeface="Alegreya Sans"/>
            </a:endParaRPr>
          </a:p>
          <a:p>
            <a:pPr indent="-349250" lvl="0" marL="457200" rtl="0" algn="l">
              <a:lnSpc>
                <a:spcPct val="115000"/>
              </a:lnSpc>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Possible signs</a:t>
            </a:r>
            <a:endParaRPr sz="19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Sense of urgency</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Never happened before</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No limit on what they say/do</a:t>
            </a:r>
            <a:endParaRPr sz="2000">
              <a:solidFill>
                <a:schemeClr val="dk1"/>
              </a:solidFill>
              <a:latin typeface="Alegreya Sans"/>
              <a:ea typeface="Alegreya Sans"/>
              <a:cs typeface="Alegreya Sans"/>
              <a:sym typeface="Alegreya Sans"/>
            </a:endParaRPr>
          </a:p>
          <a:p>
            <a:pPr indent="0" lvl="0" marL="0" rtl="0" algn="ctr">
              <a:lnSpc>
                <a:spcPct val="115000"/>
              </a:lnSpc>
              <a:spcBef>
                <a:spcPts val="1600"/>
              </a:spcBef>
              <a:spcAft>
                <a:spcPts val="0"/>
              </a:spcAft>
              <a:buNone/>
            </a:pPr>
            <a:r>
              <a:t/>
            </a:r>
            <a:endParaRPr i="1" sz="2000">
              <a:solidFill>
                <a:schemeClr val="dk1"/>
              </a:solidFill>
              <a:latin typeface="Alegreya Sans"/>
              <a:ea typeface="Alegreya Sans"/>
              <a:cs typeface="Alegreya Sans"/>
              <a:sym typeface="Alegreya Sans"/>
            </a:endParaRPr>
          </a:p>
          <a:p>
            <a:pPr indent="0" lvl="0" marL="0" rtl="0" algn="l">
              <a:lnSpc>
                <a:spcPct val="115000"/>
              </a:lnSpc>
              <a:spcBef>
                <a:spcPts val="1600"/>
              </a:spcBef>
              <a:spcAft>
                <a:spcPts val="0"/>
              </a:spcAft>
              <a:buNone/>
            </a:pPr>
            <a:r>
              <a:t/>
            </a:r>
            <a:endParaRPr sz="1300">
              <a:solidFill>
                <a:schemeClr val="dk1"/>
              </a:solidFill>
              <a:latin typeface="Alegreya Sans"/>
              <a:ea typeface="Alegreya Sans"/>
              <a:cs typeface="Alegreya Sans"/>
              <a:sym typeface="Alegreya Sans"/>
            </a:endParaRPr>
          </a:p>
          <a:p>
            <a:pPr indent="-342900" lvl="0" marL="457200" rtl="0" algn="l">
              <a:lnSpc>
                <a:spcPct val="115000"/>
              </a:lnSpc>
              <a:spcBef>
                <a:spcPts val="1600"/>
              </a:spcBef>
              <a:spcAft>
                <a:spcPts val="0"/>
              </a:spcAft>
              <a:buClr>
                <a:schemeClr val="dk1"/>
              </a:buClr>
              <a:buSzPts val="1800"/>
              <a:buFont typeface="Alegreya Sans"/>
              <a:buChar char="●"/>
            </a:pPr>
            <a:r>
              <a:t/>
            </a:r>
            <a:endParaRPr sz="1800">
              <a:solidFill>
                <a:schemeClr val="dk1"/>
              </a:solidFill>
              <a:latin typeface="Alegreya Sans"/>
              <a:ea typeface="Alegreya Sans"/>
              <a:cs typeface="Alegreya Sans"/>
              <a:sym typeface="Alegreya Sans"/>
            </a:endParaRPr>
          </a:p>
        </p:txBody>
      </p:sp>
      <p:sp>
        <p:nvSpPr>
          <p:cNvPr id="1627" name="Google Shape;1627;p183"/>
          <p:cNvSpPr txBox="1"/>
          <p:nvPr/>
        </p:nvSpPr>
        <p:spPr>
          <a:xfrm>
            <a:off x="5185670" y="1128202"/>
            <a:ext cx="3617100" cy="28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D9D9D9"/>
                </a:solidFill>
                <a:latin typeface="Alegreya Sans"/>
                <a:ea typeface="Alegreya Sans"/>
                <a:cs typeface="Alegreya Sans"/>
                <a:sym typeface="Alegreya Sans"/>
              </a:rPr>
              <a:t>Account credential </a:t>
            </a:r>
            <a:r>
              <a:rPr b="1" lang="en">
                <a:solidFill>
                  <a:srgbClr val="D9D9D9"/>
                </a:solidFill>
                <a:latin typeface="Alegreya Sans"/>
                <a:ea typeface="Alegreya Sans"/>
                <a:cs typeface="Alegreya Sans"/>
                <a:sym typeface="Alegreya Sans"/>
              </a:rPr>
              <a:t>phishing </a:t>
            </a:r>
            <a:r>
              <a:rPr b="1" lang="en">
                <a:solidFill>
                  <a:srgbClr val="D9D9D9"/>
                </a:solidFill>
                <a:latin typeface="Alegreya Sans"/>
                <a:ea typeface="Alegreya Sans"/>
                <a:cs typeface="Alegreya Sans"/>
                <a:sym typeface="Alegreya Sans"/>
              </a:rPr>
              <a:t>attack</a:t>
            </a:r>
            <a:endParaRPr b="1">
              <a:solidFill>
                <a:srgbClr val="D9D9D9"/>
              </a:solidFill>
              <a:latin typeface="Alegreya Sans"/>
              <a:ea typeface="Alegreya Sans"/>
              <a:cs typeface="Alegreya Sans"/>
              <a:sym typeface="Alegreya Sans"/>
            </a:endParaRPr>
          </a:p>
        </p:txBody>
      </p:sp>
      <p:pic>
        <p:nvPicPr>
          <p:cNvPr id="1628" name="Google Shape;1628;p183"/>
          <p:cNvPicPr preferRelativeResize="0"/>
          <p:nvPr/>
        </p:nvPicPr>
        <p:blipFill rotWithShape="1">
          <a:blip r:embed="rId3">
            <a:alphaModFix/>
          </a:blip>
          <a:srcRect b="57077" l="2047" r="2723" t="2653"/>
          <a:stretch/>
        </p:blipFill>
        <p:spPr>
          <a:xfrm>
            <a:off x="5089253" y="1489961"/>
            <a:ext cx="3810000" cy="1476300"/>
          </a:xfrm>
          <a:prstGeom prst="roundRect">
            <a:avLst>
              <a:gd fmla="val 16667" name="adj"/>
            </a:avLst>
          </a:prstGeom>
          <a:noFill/>
          <a:ln>
            <a:noFill/>
          </a:ln>
        </p:spPr>
      </p:pic>
      <p:sp>
        <p:nvSpPr>
          <p:cNvPr id="1629" name="Google Shape;1629;p183"/>
          <p:cNvSpPr txBox="1"/>
          <p:nvPr/>
        </p:nvSpPr>
        <p:spPr>
          <a:xfrm>
            <a:off x="5521983" y="3108778"/>
            <a:ext cx="2944500" cy="1111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600"/>
              </a:spcAft>
              <a:buNone/>
            </a:pPr>
            <a:r>
              <a:rPr lang="en" sz="2800">
                <a:solidFill>
                  <a:srgbClr val="FFFFFF"/>
                </a:solidFill>
                <a:latin typeface="Alegreya Sans"/>
                <a:ea typeface="Alegreya Sans"/>
                <a:cs typeface="Alegreya Sans"/>
                <a:sym typeface="Alegreya Sans"/>
              </a:rPr>
              <a:t>Technology alone </a:t>
            </a:r>
            <a:r>
              <a:rPr lang="en" sz="2800" u="sng">
                <a:solidFill>
                  <a:srgbClr val="FFFFFF"/>
                </a:solidFill>
                <a:latin typeface="Alegreya Sans"/>
                <a:ea typeface="Alegreya Sans"/>
                <a:cs typeface="Alegreya Sans"/>
                <a:sym typeface="Alegreya Sans"/>
              </a:rPr>
              <a:t>cannot</a:t>
            </a:r>
            <a:r>
              <a:rPr lang="en" sz="2800">
                <a:solidFill>
                  <a:srgbClr val="FFFFFF"/>
                </a:solidFill>
                <a:latin typeface="Alegreya Sans"/>
                <a:ea typeface="Alegreya Sans"/>
                <a:cs typeface="Alegreya Sans"/>
                <a:sym typeface="Alegreya Sans"/>
              </a:rPr>
              <a:t> solve this</a:t>
            </a:r>
            <a:endParaRPr sz="2200">
              <a:latin typeface="Alegreya Sans"/>
              <a:ea typeface="Alegreya Sans"/>
              <a:cs typeface="Alegreya Sans"/>
              <a:sym typeface="Alegreya Sans"/>
            </a:endParaRPr>
          </a:p>
        </p:txBody>
      </p:sp>
      <p:sp>
        <p:nvSpPr>
          <p:cNvPr id="1630" name="Google Shape;1630;p18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pic>
        <p:nvPicPr>
          <p:cNvPr id="1049" name="Google Shape;1049;p148"/>
          <p:cNvPicPr preferRelativeResize="0"/>
          <p:nvPr/>
        </p:nvPicPr>
        <p:blipFill>
          <a:blip r:embed="rId3">
            <a:alphaModFix/>
          </a:blip>
          <a:stretch>
            <a:fillRect/>
          </a:stretch>
        </p:blipFill>
        <p:spPr>
          <a:xfrm>
            <a:off x="719925" y="1714224"/>
            <a:ext cx="3570600" cy="1984800"/>
          </a:xfrm>
          <a:prstGeom prst="roundRect">
            <a:avLst>
              <a:gd fmla="val 16667" name="adj"/>
            </a:avLst>
          </a:prstGeom>
          <a:noFill/>
          <a:ln>
            <a:noFill/>
          </a:ln>
        </p:spPr>
      </p:pic>
      <p:pic>
        <p:nvPicPr>
          <p:cNvPr id="1050" name="Google Shape;1050;p148"/>
          <p:cNvPicPr preferRelativeResize="0"/>
          <p:nvPr/>
        </p:nvPicPr>
        <p:blipFill>
          <a:blip r:embed="rId4">
            <a:alphaModFix/>
          </a:blip>
          <a:stretch>
            <a:fillRect/>
          </a:stretch>
        </p:blipFill>
        <p:spPr>
          <a:xfrm>
            <a:off x="4750575" y="1714211"/>
            <a:ext cx="3579300" cy="1984500"/>
          </a:xfrm>
          <a:prstGeom prst="roundRect">
            <a:avLst>
              <a:gd fmla="val 16667" name="adj"/>
            </a:avLst>
          </a:prstGeom>
          <a:noFill/>
          <a:ln>
            <a:noFill/>
          </a:ln>
        </p:spPr>
      </p:pic>
      <p:sp>
        <p:nvSpPr>
          <p:cNvPr id="1051" name="Google Shape;1051;p1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About this Presentation</a:t>
            </a:r>
            <a:endParaRPr/>
          </a:p>
        </p:txBody>
      </p:sp>
      <p:graphicFrame>
        <p:nvGraphicFramePr>
          <p:cNvPr id="1052" name="Google Shape;1052;p148"/>
          <p:cNvGraphicFramePr/>
          <p:nvPr/>
        </p:nvGraphicFramePr>
        <p:xfrm>
          <a:off x="720000" y="1127200"/>
          <a:ext cx="3000000" cy="3000000"/>
        </p:xfrm>
        <a:graphic>
          <a:graphicData uri="http://schemas.openxmlformats.org/drawingml/2006/table">
            <a:tbl>
              <a:tblPr>
                <a:noFill/>
                <a:tableStyleId>{A3DE71FF-B0C7-4E21-A6C0-3129241EBEFA}</a:tableStyleId>
              </a:tblPr>
              <a:tblGrid>
                <a:gridCol w="7609825"/>
              </a:tblGrid>
              <a:tr h="346275">
                <a:tc>
                  <a:txBody>
                    <a:bodyPr/>
                    <a:lstStyle/>
                    <a:p>
                      <a:pPr indent="0" lvl="0" marL="0" rtl="0" algn="ctr">
                        <a:spcBef>
                          <a:spcPts val="0"/>
                        </a:spcBef>
                        <a:spcAft>
                          <a:spcPts val="0"/>
                        </a:spcAft>
                        <a:buNone/>
                      </a:pPr>
                      <a:r>
                        <a:rPr b="1" lang="en" sz="1700">
                          <a:solidFill>
                            <a:schemeClr val="dk1"/>
                          </a:solidFill>
                          <a:latin typeface="Manrope"/>
                          <a:ea typeface="Manrope"/>
                          <a:cs typeface="Manrope"/>
                          <a:sym typeface="Manrope"/>
                        </a:rPr>
                        <a:t>Latest version is available at https://www.treetopsecurity.com/CAT</a:t>
                      </a:r>
                      <a:endParaRPr b="1" sz="17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053" name="Google Shape;1053;p148"/>
          <p:cNvGraphicFramePr/>
          <p:nvPr/>
        </p:nvGraphicFramePr>
        <p:xfrm>
          <a:off x="722100" y="3765425"/>
          <a:ext cx="3000000" cy="3000000"/>
        </p:xfrm>
        <a:graphic>
          <a:graphicData uri="http://schemas.openxmlformats.org/drawingml/2006/table">
            <a:tbl>
              <a:tblPr>
                <a:noFill/>
                <a:tableStyleId>{A3DE71FF-B0C7-4E21-A6C0-3129241EBEFA}</a:tableStyleId>
              </a:tblPr>
              <a:tblGrid>
                <a:gridCol w="3570600"/>
              </a:tblGrid>
              <a:tr h="815625">
                <a:tc>
                  <a:txBody>
                    <a:bodyPr/>
                    <a:lstStyle/>
                    <a:p>
                      <a:pPr indent="0" lvl="0" marL="0" rtl="0" algn="ctr">
                        <a:spcBef>
                          <a:spcPts val="0"/>
                        </a:spcBef>
                        <a:spcAft>
                          <a:spcPts val="0"/>
                        </a:spcAft>
                        <a:buNone/>
                      </a:pPr>
                      <a:r>
                        <a:rPr b="1" lang="en">
                          <a:solidFill>
                            <a:schemeClr val="dk1"/>
                          </a:solidFill>
                          <a:latin typeface="Manrope"/>
                          <a:ea typeface="Manrope"/>
                          <a:cs typeface="Manrope"/>
                          <a:sym typeface="Manrope"/>
                        </a:rPr>
                        <a:t>Version 1.0 downloaded in over 150 countries in first 6 months!</a:t>
                      </a:r>
                      <a:endParaRPr b="1">
                        <a:solidFill>
                          <a:schemeClr val="dk1"/>
                        </a:solidFill>
                        <a:latin typeface="Manrope"/>
                        <a:ea typeface="Manrope"/>
                        <a:cs typeface="Manrope"/>
                        <a:sym typeface="Manrope"/>
                      </a:endParaRPr>
                    </a:p>
                    <a:p>
                      <a:pPr indent="0" lvl="0" marL="0" rtl="0" algn="ctr">
                        <a:spcBef>
                          <a:spcPts val="0"/>
                        </a:spcBef>
                        <a:spcAft>
                          <a:spcPts val="0"/>
                        </a:spcAft>
                        <a:buNone/>
                      </a:pPr>
                      <a:r>
                        <a:rPr b="1" i="1" lang="en">
                          <a:solidFill>
                            <a:schemeClr val="dk1"/>
                          </a:solidFill>
                          <a:latin typeface="Manrope"/>
                          <a:ea typeface="Manrope"/>
                          <a:cs typeface="Manrope"/>
                          <a:sym typeface="Manrope"/>
                        </a:rPr>
                        <a:t>Sept 2019 - March 2020</a:t>
                      </a:r>
                      <a:endParaRPr b="1" i="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054" name="Google Shape;1054;p148"/>
          <p:cNvGraphicFramePr/>
          <p:nvPr/>
        </p:nvGraphicFramePr>
        <p:xfrm>
          <a:off x="4757100" y="3765425"/>
          <a:ext cx="3000000" cy="3000000"/>
        </p:xfrm>
        <a:graphic>
          <a:graphicData uri="http://schemas.openxmlformats.org/drawingml/2006/table">
            <a:tbl>
              <a:tblPr>
                <a:noFill/>
                <a:tableStyleId>{A3DE71FF-B0C7-4E21-A6C0-3129241EBEFA}</a:tableStyleId>
              </a:tblPr>
              <a:tblGrid>
                <a:gridCol w="3570600"/>
              </a:tblGrid>
              <a:tr h="815625">
                <a:tc>
                  <a:txBody>
                    <a:bodyPr/>
                    <a:lstStyle/>
                    <a:p>
                      <a:pPr indent="0" lvl="0" marL="0" rtl="0" algn="ctr">
                        <a:spcBef>
                          <a:spcPts val="0"/>
                        </a:spcBef>
                        <a:spcAft>
                          <a:spcPts val="0"/>
                        </a:spcAft>
                        <a:buNone/>
                      </a:pPr>
                      <a:r>
                        <a:rPr b="1" lang="en">
                          <a:solidFill>
                            <a:schemeClr val="dk1"/>
                          </a:solidFill>
                          <a:latin typeface="Manrope"/>
                          <a:ea typeface="Manrope"/>
                          <a:cs typeface="Manrope"/>
                          <a:sym typeface="Manrope"/>
                        </a:rPr>
                        <a:t>Shared at numerous cybersecurity </a:t>
                      </a:r>
                      <a:br>
                        <a:rPr b="1" lang="en">
                          <a:solidFill>
                            <a:schemeClr val="dk1"/>
                          </a:solidFill>
                          <a:latin typeface="Manrope"/>
                          <a:ea typeface="Manrope"/>
                          <a:cs typeface="Manrope"/>
                          <a:sym typeface="Manrope"/>
                        </a:rPr>
                      </a:br>
                      <a:r>
                        <a:rPr b="1" lang="en">
                          <a:solidFill>
                            <a:schemeClr val="dk1"/>
                          </a:solidFill>
                          <a:latin typeface="Manrope"/>
                          <a:ea typeface="Manrope"/>
                          <a:cs typeface="Manrope"/>
                          <a:sym typeface="Manrope"/>
                        </a:rPr>
                        <a:t>conferences including RSA</a:t>
                      </a:r>
                      <a:endParaRPr b="1" i="1">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055" name="Google Shape;1055;p1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cxnSp>
        <p:nvCxnSpPr>
          <p:cNvPr id="1056" name="Google Shape;1056;p148"/>
          <p:cNvCxnSpPr/>
          <p:nvPr/>
        </p:nvCxnSpPr>
        <p:spPr>
          <a:xfrm>
            <a:off x="8655875" y="4229562"/>
            <a:ext cx="128100" cy="5799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184"/>
          <p:cNvSpPr txBox="1"/>
          <p:nvPr/>
        </p:nvSpPr>
        <p:spPr>
          <a:xfrm>
            <a:off x="782144" y="259775"/>
            <a:ext cx="7020900" cy="914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3000">
                <a:solidFill>
                  <a:srgbClr val="FFFFFF"/>
                </a:solidFill>
                <a:latin typeface="Manrope"/>
                <a:ea typeface="Manrope"/>
                <a:cs typeface="Manrope"/>
                <a:sym typeface="Manrope"/>
              </a:rPr>
              <a:t>Scammer Favorites</a:t>
            </a:r>
            <a:endParaRPr b="1" sz="3000">
              <a:solidFill>
                <a:srgbClr val="FFFFFF"/>
              </a:solidFill>
              <a:latin typeface="Manrope"/>
              <a:ea typeface="Manrope"/>
              <a:cs typeface="Manrope"/>
              <a:sym typeface="Manrope"/>
            </a:endParaRPr>
          </a:p>
        </p:txBody>
      </p:sp>
      <p:sp>
        <p:nvSpPr>
          <p:cNvPr id="1636" name="Google Shape;1636;p184"/>
          <p:cNvSpPr txBox="1"/>
          <p:nvPr/>
        </p:nvSpPr>
        <p:spPr>
          <a:xfrm>
            <a:off x="646850" y="974975"/>
            <a:ext cx="4985700" cy="3538500"/>
          </a:xfrm>
          <a:prstGeom prst="rect">
            <a:avLst/>
          </a:prstGeom>
          <a:noFill/>
          <a:ln>
            <a:noFill/>
          </a:ln>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Mimic recent, breaking news</a:t>
            </a:r>
            <a:endParaRPr sz="2100">
              <a:solidFill>
                <a:schemeClr val="dk1"/>
              </a:solidFill>
              <a:latin typeface="Alegreya Sans"/>
              <a:ea typeface="Alegreya Sans"/>
              <a:cs typeface="Alegreya Sans"/>
              <a:sym typeface="Alegreya Sans"/>
            </a:endParaRPr>
          </a:p>
          <a:p>
            <a:pPr indent="-361950" lvl="1" marL="9144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Worldwide </a:t>
            </a:r>
            <a:endParaRPr sz="2100">
              <a:solidFill>
                <a:schemeClr val="dk1"/>
              </a:solidFill>
              <a:latin typeface="Alegreya Sans"/>
              <a:ea typeface="Alegreya Sans"/>
              <a:cs typeface="Alegreya Sans"/>
              <a:sym typeface="Alegreya Sans"/>
            </a:endParaRPr>
          </a:p>
          <a:p>
            <a:pPr indent="-361950" lvl="2" marL="13716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Health scares (COVID, outbreaks)</a:t>
            </a:r>
            <a:endParaRPr sz="2100">
              <a:solidFill>
                <a:schemeClr val="dk1"/>
              </a:solidFill>
              <a:latin typeface="Alegreya Sans"/>
              <a:ea typeface="Alegreya Sans"/>
              <a:cs typeface="Alegreya Sans"/>
              <a:sym typeface="Alegreya Sans"/>
            </a:endParaRPr>
          </a:p>
          <a:p>
            <a:pPr indent="-361950" lvl="2" marL="13716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Protests</a:t>
            </a:r>
            <a:endParaRPr sz="2100">
              <a:solidFill>
                <a:schemeClr val="dk1"/>
              </a:solidFill>
              <a:latin typeface="Alegreya Sans"/>
              <a:ea typeface="Alegreya Sans"/>
              <a:cs typeface="Alegreya Sans"/>
              <a:sym typeface="Alegreya Sans"/>
            </a:endParaRPr>
          </a:p>
          <a:p>
            <a:pPr indent="-361950" lvl="2" marL="13716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Elections</a:t>
            </a:r>
            <a:endParaRPr sz="2100">
              <a:solidFill>
                <a:schemeClr val="dk1"/>
              </a:solidFill>
              <a:latin typeface="Alegreya Sans"/>
              <a:ea typeface="Alegreya Sans"/>
              <a:cs typeface="Alegreya Sans"/>
              <a:sym typeface="Alegreya Sans"/>
            </a:endParaRPr>
          </a:p>
          <a:p>
            <a:pPr indent="-361950" lvl="1" marL="9144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Local and regional</a:t>
            </a:r>
            <a:endParaRPr sz="2100">
              <a:solidFill>
                <a:schemeClr val="dk1"/>
              </a:solidFill>
              <a:latin typeface="Alegreya Sans"/>
              <a:ea typeface="Alegreya Sans"/>
              <a:cs typeface="Alegreya Sans"/>
              <a:sym typeface="Alegreya Sans"/>
            </a:endParaRPr>
          </a:p>
          <a:p>
            <a:pPr indent="-361950" lvl="0" marL="4572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Seasonal/holidays</a:t>
            </a:r>
            <a:endParaRPr sz="2100">
              <a:solidFill>
                <a:schemeClr val="dk1"/>
              </a:solidFill>
              <a:latin typeface="Alegreya Sans"/>
              <a:ea typeface="Alegreya Sans"/>
              <a:cs typeface="Alegreya Sans"/>
              <a:sym typeface="Alegreya Sans"/>
            </a:endParaRPr>
          </a:p>
          <a:p>
            <a:pPr indent="-361950" lvl="1" marL="9144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Order &amp; delivery issues</a:t>
            </a:r>
            <a:endParaRPr sz="2100">
              <a:solidFill>
                <a:schemeClr val="dk1"/>
              </a:solidFill>
              <a:latin typeface="Alegreya Sans"/>
              <a:ea typeface="Alegreya Sans"/>
              <a:cs typeface="Alegreya Sans"/>
              <a:sym typeface="Alegreya Sans"/>
            </a:endParaRPr>
          </a:p>
          <a:p>
            <a:pPr indent="-361950" lvl="1" marL="914400" rtl="0" algn="l">
              <a:lnSpc>
                <a:spcPct val="115000"/>
              </a:lnSpc>
              <a:spcBef>
                <a:spcPts val="0"/>
              </a:spcBef>
              <a:spcAft>
                <a:spcPts val="0"/>
              </a:spcAft>
              <a:buClr>
                <a:schemeClr val="dk1"/>
              </a:buClr>
              <a:buSzPts val="2100"/>
              <a:buFont typeface="Alegreya Sans"/>
              <a:buChar char="○"/>
            </a:pPr>
            <a:r>
              <a:rPr lang="en" sz="2100">
                <a:solidFill>
                  <a:schemeClr val="dk1"/>
                </a:solidFill>
                <a:latin typeface="Alegreya Sans"/>
                <a:ea typeface="Alegreya Sans"/>
                <a:cs typeface="Alegreya Sans"/>
                <a:sym typeface="Alegreya Sans"/>
              </a:rPr>
              <a:t>Tax issues</a:t>
            </a:r>
            <a:endParaRPr sz="2100">
              <a:solidFill>
                <a:schemeClr val="dk1"/>
              </a:solidFill>
              <a:latin typeface="Alegreya Sans"/>
              <a:ea typeface="Alegreya Sans"/>
              <a:cs typeface="Alegreya Sans"/>
              <a:sym typeface="Alegreya Sans"/>
            </a:endParaRPr>
          </a:p>
        </p:txBody>
      </p:sp>
      <p:sp>
        <p:nvSpPr>
          <p:cNvPr id="1637" name="Google Shape;1637;p184"/>
          <p:cNvSpPr txBox="1"/>
          <p:nvPr/>
        </p:nvSpPr>
        <p:spPr>
          <a:xfrm>
            <a:off x="3072000" y="4513475"/>
            <a:ext cx="3000000" cy="487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2000">
                <a:solidFill>
                  <a:srgbClr val="FFFFFF"/>
                </a:solidFill>
                <a:latin typeface="Alegreya Sans"/>
                <a:ea typeface="Alegreya Sans"/>
                <a:cs typeface="Alegreya Sans"/>
                <a:sym typeface="Alegreya Sans"/>
              </a:rPr>
              <a:t>Keep your guard up!</a:t>
            </a:r>
            <a:endParaRPr b="1" sz="2000">
              <a:solidFill>
                <a:srgbClr val="FFFFFF"/>
              </a:solidFill>
              <a:latin typeface="Alegreya Sans"/>
              <a:ea typeface="Alegreya Sans"/>
              <a:cs typeface="Alegreya Sans"/>
              <a:sym typeface="Alegreya Sans"/>
            </a:endParaRPr>
          </a:p>
        </p:txBody>
      </p:sp>
      <p:grpSp>
        <p:nvGrpSpPr>
          <p:cNvPr id="1638" name="Google Shape;1638;p184"/>
          <p:cNvGrpSpPr/>
          <p:nvPr/>
        </p:nvGrpSpPr>
        <p:grpSpPr>
          <a:xfrm>
            <a:off x="3071993" y="4572134"/>
            <a:ext cx="392106" cy="370196"/>
            <a:chOff x="-25844850" y="2357750"/>
            <a:chExt cx="296175" cy="279625"/>
          </a:xfrm>
        </p:grpSpPr>
        <p:sp>
          <p:nvSpPr>
            <p:cNvPr id="1639" name="Google Shape;1639;p184"/>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84"/>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84"/>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84"/>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84"/>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84"/>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5" name="Google Shape;1645;p184"/>
          <p:cNvGrpSpPr/>
          <p:nvPr/>
        </p:nvGrpSpPr>
        <p:grpSpPr>
          <a:xfrm>
            <a:off x="5679893" y="4572134"/>
            <a:ext cx="392106" cy="370196"/>
            <a:chOff x="-25844850" y="2357750"/>
            <a:chExt cx="296175" cy="279625"/>
          </a:xfrm>
        </p:grpSpPr>
        <p:sp>
          <p:nvSpPr>
            <p:cNvPr id="1646" name="Google Shape;1646;p184"/>
            <p:cNvSpPr/>
            <p:nvPr/>
          </p:nvSpPr>
          <p:spPr>
            <a:xfrm>
              <a:off x="-25792075" y="2428625"/>
              <a:ext cx="191425" cy="208750"/>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84"/>
            <p:cNvSpPr/>
            <p:nvPr/>
          </p:nvSpPr>
          <p:spPr>
            <a:xfrm>
              <a:off x="-25602250" y="2497950"/>
              <a:ext cx="53575" cy="17350"/>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84"/>
            <p:cNvSpPr/>
            <p:nvPr/>
          </p:nvSpPr>
          <p:spPr>
            <a:xfrm>
              <a:off x="-25844850" y="2497950"/>
              <a:ext cx="52800" cy="17350"/>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84"/>
            <p:cNvSpPr/>
            <p:nvPr/>
          </p:nvSpPr>
          <p:spPr>
            <a:xfrm>
              <a:off x="-25706225" y="2357750"/>
              <a:ext cx="17350" cy="53575"/>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84"/>
            <p:cNvSpPr/>
            <p:nvPr/>
          </p:nvSpPr>
          <p:spPr>
            <a:xfrm>
              <a:off x="-25804675" y="2400275"/>
              <a:ext cx="42550" cy="41775"/>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84"/>
            <p:cNvSpPr/>
            <p:nvPr/>
          </p:nvSpPr>
          <p:spPr>
            <a:xfrm>
              <a:off x="-25632175" y="2400275"/>
              <a:ext cx="41750" cy="41775"/>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52" name="Google Shape;1652;p184"/>
          <p:cNvSpPr txBox="1"/>
          <p:nvPr/>
        </p:nvSpPr>
        <p:spPr>
          <a:xfrm>
            <a:off x="5822207" y="299750"/>
            <a:ext cx="2944500" cy="22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Alegreya Sans"/>
                <a:ea typeface="Alegreya Sans"/>
                <a:cs typeface="Alegreya Sans"/>
                <a:sym typeface="Alegreya Sans"/>
              </a:rPr>
              <a:t>Recent events</a:t>
            </a:r>
            <a:endParaRPr b="1">
              <a:solidFill>
                <a:schemeClr val="dk1"/>
              </a:solidFill>
              <a:latin typeface="Alegreya Sans"/>
              <a:ea typeface="Alegreya Sans"/>
              <a:cs typeface="Alegreya Sans"/>
              <a:sym typeface="Alegreya Sans"/>
            </a:endParaRPr>
          </a:p>
        </p:txBody>
      </p:sp>
      <p:sp>
        <p:nvSpPr>
          <p:cNvPr id="1653" name="Google Shape;1653;p184"/>
          <p:cNvSpPr txBox="1"/>
          <p:nvPr/>
        </p:nvSpPr>
        <p:spPr>
          <a:xfrm>
            <a:off x="5822195" y="2471950"/>
            <a:ext cx="2944500" cy="22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Alegreya Sans"/>
                <a:ea typeface="Alegreya Sans"/>
                <a:cs typeface="Alegreya Sans"/>
                <a:sym typeface="Alegreya Sans"/>
              </a:rPr>
              <a:t>Order Cancelled</a:t>
            </a:r>
            <a:endParaRPr b="1">
              <a:solidFill>
                <a:schemeClr val="dk1"/>
              </a:solidFill>
              <a:latin typeface="Alegreya Sans"/>
              <a:ea typeface="Alegreya Sans"/>
              <a:cs typeface="Alegreya Sans"/>
              <a:sym typeface="Alegreya Sans"/>
            </a:endParaRPr>
          </a:p>
        </p:txBody>
      </p:sp>
      <p:pic>
        <p:nvPicPr>
          <p:cNvPr id="1654" name="Google Shape;1654;p184"/>
          <p:cNvPicPr preferRelativeResize="0"/>
          <p:nvPr/>
        </p:nvPicPr>
        <p:blipFill rotWithShape="1">
          <a:blip r:embed="rId3">
            <a:alphaModFix/>
          </a:blip>
          <a:srcRect b="19382" l="2108" r="5427" t="8695"/>
          <a:stretch/>
        </p:blipFill>
        <p:spPr>
          <a:xfrm>
            <a:off x="5741132" y="537975"/>
            <a:ext cx="3106500" cy="1925100"/>
          </a:xfrm>
          <a:prstGeom prst="roundRect">
            <a:avLst>
              <a:gd fmla="val 16667" name="adj"/>
            </a:avLst>
          </a:prstGeom>
          <a:noFill/>
          <a:ln>
            <a:noFill/>
          </a:ln>
        </p:spPr>
      </p:pic>
      <p:pic>
        <p:nvPicPr>
          <p:cNvPr id="1655" name="Google Shape;1655;p184"/>
          <p:cNvPicPr preferRelativeResize="0"/>
          <p:nvPr/>
        </p:nvPicPr>
        <p:blipFill rotWithShape="1">
          <a:blip r:embed="rId4">
            <a:alphaModFix/>
          </a:blip>
          <a:srcRect b="3091" l="0" r="0" t="0"/>
          <a:stretch/>
        </p:blipFill>
        <p:spPr>
          <a:xfrm>
            <a:off x="5741132" y="2710175"/>
            <a:ext cx="3106800" cy="1803300"/>
          </a:xfrm>
          <a:prstGeom prst="roundRect">
            <a:avLst>
              <a:gd fmla="val 16667" name="adj"/>
            </a:avLst>
          </a:prstGeom>
          <a:noFill/>
          <a:ln>
            <a:noFill/>
          </a:ln>
        </p:spPr>
      </p:pic>
      <p:sp>
        <p:nvSpPr>
          <p:cNvPr id="1656" name="Google Shape;1656;p18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0" name="Shape 1660"/>
        <p:cNvGrpSpPr/>
        <p:nvPr/>
      </p:nvGrpSpPr>
      <p:grpSpPr>
        <a:xfrm>
          <a:off x="0" y="0"/>
          <a:ext cx="0" cy="0"/>
          <a:chOff x="0" y="0"/>
          <a:chExt cx="0" cy="0"/>
        </a:xfrm>
      </p:grpSpPr>
      <p:sp>
        <p:nvSpPr>
          <p:cNvPr id="1661" name="Google Shape;1661;p185"/>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u="sng"/>
              <a:t>Worksheet #4</a:t>
            </a:r>
            <a:endParaRPr sz="4300" u="sng"/>
          </a:p>
          <a:p>
            <a:pPr indent="0" lvl="0" marL="0" rtl="0" algn="l">
              <a:spcBef>
                <a:spcPts val="0"/>
              </a:spcBef>
              <a:spcAft>
                <a:spcPts val="0"/>
              </a:spcAft>
              <a:buNone/>
            </a:pPr>
            <a:r>
              <a:rPr lang="en" sz="3600"/>
              <a:t>Have you been part of a breach?</a:t>
            </a:r>
            <a:endParaRPr sz="3600"/>
          </a:p>
        </p:txBody>
      </p:sp>
      <p:pic>
        <p:nvPicPr>
          <p:cNvPr id="1662" name="Google Shape;1662;p185"/>
          <p:cNvPicPr preferRelativeResize="0"/>
          <p:nvPr>
            <p:ph idx="3" type="pic"/>
          </p:nvPr>
        </p:nvPicPr>
        <p:blipFill rotWithShape="1">
          <a:blip r:embed="rId3">
            <a:alphaModFix/>
          </a:blip>
          <a:srcRect b="0" l="1114" r="1114" t="0"/>
          <a:stretch/>
        </p:blipFill>
        <p:spPr>
          <a:xfrm>
            <a:off x="1018025" y="913275"/>
            <a:ext cx="2760600" cy="2823600"/>
          </a:xfrm>
          <a:prstGeom prst="snip2DiagRect">
            <a:avLst>
              <a:gd fmla="val 0" name="adj1"/>
              <a:gd fmla="val 16667" name="adj2"/>
            </a:avLst>
          </a:prstGeom>
        </p:spPr>
      </p:pic>
      <p:sp>
        <p:nvSpPr>
          <p:cNvPr id="1663" name="Google Shape;1663;p185"/>
          <p:cNvSpPr txBox="1"/>
          <p:nvPr>
            <p:ph type="title"/>
          </p:nvPr>
        </p:nvSpPr>
        <p:spPr>
          <a:xfrm>
            <a:off x="1018025" y="3914650"/>
            <a:ext cx="7091700" cy="64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100"/>
              <a:t>https://www.treetopsecurity.com/CAT</a:t>
            </a:r>
            <a:endParaRPr sz="1400"/>
          </a:p>
        </p:txBody>
      </p:sp>
      <p:sp>
        <p:nvSpPr>
          <p:cNvPr id="1664" name="Google Shape;1664;p185"/>
          <p:cNvSpPr/>
          <p:nvPr/>
        </p:nvSpPr>
        <p:spPr>
          <a:xfrm>
            <a:off x="4151075" y="913275"/>
            <a:ext cx="841843" cy="834718"/>
          </a:xfrm>
          <a:custGeom>
            <a:rect b="b" l="l" r="r" t="t"/>
            <a:pathLst>
              <a:path extrusionOk="0" h="12653" w="12761">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8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9" name="Shape 1669"/>
        <p:cNvGrpSpPr/>
        <p:nvPr/>
      </p:nvGrpSpPr>
      <p:grpSpPr>
        <a:xfrm>
          <a:off x="0" y="0"/>
          <a:ext cx="0" cy="0"/>
          <a:chOff x="0" y="0"/>
          <a:chExt cx="0" cy="0"/>
        </a:xfrm>
      </p:grpSpPr>
      <p:sp>
        <p:nvSpPr>
          <p:cNvPr id="1670" name="Google Shape;1670;p186"/>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000"/>
              <a:t>Reach Out &amp; Scam Someone</a:t>
            </a:r>
            <a:endParaRPr sz="5000"/>
          </a:p>
        </p:txBody>
      </p:sp>
      <p:sp>
        <p:nvSpPr>
          <p:cNvPr id="1671" name="Google Shape;1671;p186"/>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05</a:t>
            </a:r>
            <a:endParaRPr sz="3600"/>
          </a:p>
        </p:txBody>
      </p:sp>
      <p:pic>
        <p:nvPicPr>
          <p:cNvPr id="1672" name="Google Shape;1672;p186"/>
          <p:cNvPicPr preferRelativeResize="0"/>
          <p:nvPr>
            <p:ph idx="3" type="pic"/>
          </p:nvPr>
        </p:nvPicPr>
        <p:blipFill rotWithShape="1">
          <a:blip r:embed="rId3">
            <a:alphaModFix/>
          </a:blip>
          <a:srcRect b="0" l="22265" r="22265" t="0"/>
          <a:stretch/>
        </p:blipFill>
        <p:spPr>
          <a:xfrm>
            <a:off x="1018025" y="913275"/>
            <a:ext cx="2760600" cy="3317100"/>
          </a:xfrm>
          <a:prstGeom prst="snip2DiagRect">
            <a:avLst>
              <a:gd fmla="val 0" name="adj1"/>
              <a:gd fmla="val 16667" name="adj2"/>
            </a:avLst>
          </a:prstGeom>
        </p:spPr>
      </p:pic>
      <p:sp>
        <p:nvSpPr>
          <p:cNvPr id="1673" name="Google Shape;1673;p18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7" name="Shape 1677"/>
        <p:cNvGrpSpPr/>
        <p:nvPr/>
      </p:nvGrpSpPr>
      <p:grpSpPr>
        <a:xfrm>
          <a:off x="0" y="0"/>
          <a:ext cx="0" cy="0"/>
          <a:chOff x="0" y="0"/>
          <a:chExt cx="0" cy="0"/>
        </a:xfrm>
      </p:grpSpPr>
      <p:sp>
        <p:nvSpPr>
          <p:cNvPr id="1678" name="Google Shape;1678;p187"/>
          <p:cNvSpPr txBox="1"/>
          <p:nvPr>
            <p:ph type="title"/>
          </p:nvPr>
        </p:nvSpPr>
        <p:spPr>
          <a:xfrm>
            <a:off x="720000" y="402446"/>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Phone Scams</a:t>
            </a:r>
            <a:endParaRPr/>
          </a:p>
        </p:txBody>
      </p:sp>
      <p:graphicFrame>
        <p:nvGraphicFramePr>
          <p:cNvPr id="1679" name="Google Shape;1679;p187"/>
          <p:cNvGraphicFramePr/>
          <p:nvPr/>
        </p:nvGraphicFramePr>
        <p:xfrm>
          <a:off x="720000" y="975146"/>
          <a:ext cx="3000000" cy="3000000"/>
        </p:xfrm>
        <a:graphic>
          <a:graphicData uri="http://schemas.openxmlformats.org/drawingml/2006/table">
            <a:tbl>
              <a:tblPr>
                <a:noFill/>
                <a:tableStyleId>{A3DE71FF-B0C7-4E21-A6C0-3129241EBEFA}</a:tableStyleId>
              </a:tblPr>
              <a:tblGrid>
                <a:gridCol w="5949875"/>
              </a:tblGrid>
              <a:tr h="1552975">
                <a:tc>
                  <a:txBody>
                    <a:bodyPr/>
                    <a:lstStyle/>
                    <a:p>
                      <a:pPr indent="0" lvl="0" marL="0" rtl="0" algn="l">
                        <a:spcBef>
                          <a:spcPts val="0"/>
                        </a:spcBef>
                        <a:spcAft>
                          <a:spcPts val="0"/>
                        </a:spcAft>
                        <a:buNone/>
                      </a:pPr>
                      <a:r>
                        <a:rPr lang="en" sz="1800">
                          <a:solidFill>
                            <a:schemeClr val="dk1"/>
                          </a:solidFill>
                          <a:latin typeface="Alegreya Sans"/>
                          <a:ea typeface="Alegreya Sans"/>
                          <a:cs typeface="Alegreya Sans"/>
                          <a:sym typeface="Alegreya Sans"/>
                        </a:rPr>
                        <a:t>Social Engineering, what is it?</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Banks, Credit Card Companies, or Any Past Due Balance</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Medical &amp; Insurance</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Government - IRS, Police, Jury Duty or even Tolls</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Objective: Access </a:t>
                      </a:r>
                      <a:r>
                        <a:rPr lang="en" sz="1800" u="sng">
                          <a:solidFill>
                            <a:schemeClr val="dk1"/>
                          </a:solidFill>
                          <a:latin typeface="Alegreya Sans"/>
                          <a:ea typeface="Alegreya Sans"/>
                          <a:cs typeface="Alegreya Sans"/>
                          <a:sym typeface="Alegreya Sans"/>
                        </a:rPr>
                        <a:t>your</a:t>
                      </a:r>
                      <a:r>
                        <a:rPr lang="en" sz="1800">
                          <a:solidFill>
                            <a:schemeClr val="dk1"/>
                          </a:solidFill>
                          <a:latin typeface="Alegreya Sans"/>
                          <a:ea typeface="Alegreya Sans"/>
                          <a:cs typeface="Alegreya Sans"/>
                          <a:sym typeface="Alegreya Sans"/>
                        </a:rPr>
                        <a:t> sensitive info</a:t>
                      </a:r>
                      <a:endParaRPr sz="1800">
                        <a:solidFill>
                          <a:schemeClr val="dk1"/>
                        </a:solidFill>
                        <a:latin typeface="Alegreya Sans"/>
                        <a:ea typeface="Alegreya Sans"/>
                        <a:cs typeface="Alegreya Sans"/>
                        <a:sym typeface="Alegreya Sans"/>
                      </a:endParaRPr>
                    </a:p>
                  </a:txBody>
                  <a:tcPr marT="0" marB="0" marR="91425" marL="91425">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969025">
                <a:tc>
                  <a:txBody>
                    <a:bodyPr/>
                    <a:lstStyle/>
                    <a:p>
                      <a:pPr indent="0" lvl="0" marL="0" rtl="0" algn="l">
                        <a:spcBef>
                          <a:spcPts val="0"/>
                        </a:spcBef>
                        <a:spcAft>
                          <a:spcPts val="0"/>
                        </a:spcAft>
                        <a:buNone/>
                      </a:pPr>
                      <a:r>
                        <a:rPr lang="en" sz="1800">
                          <a:solidFill>
                            <a:schemeClr val="dk1"/>
                          </a:solidFill>
                          <a:latin typeface="Alegreya Sans"/>
                          <a:ea typeface="Alegreya Sans"/>
                          <a:cs typeface="Alegreya Sans"/>
                          <a:sym typeface="Alegreya Sans"/>
                        </a:rPr>
                        <a:t>Phone Numbers can be easily spoofed</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Make the </a:t>
                      </a:r>
                      <a:r>
                        <a:rPr lang="en" sz="1800" u="sng">
                          <a:solidFill>
                            <a:schemeClr val="dk1"/>
                          </a:solidFill>
                          <a:latin typeface="Alegreya Sans"/>
                          <a:ea typeface="Alegreya Sans"/>
                          <a:cs typeface="Alegreya Sans"/>
                          <a:sym typeface="Alegreya Sans"/>
                        </a:rPr>
                        <a:t>caller</a:t>
                      </a:r>
                      <a:r>
                        <a:rPr lang="en" sz="1800">
                          <a:solidFill>
                            <a:schemeClr val="dk1"/>
                          </a:solidFill>
                          <a:latin typeface="Alegreya Sans"/>
                          <a:ea typeface="Alegreya Sans"/>
                          <a:cs typeface="Alegreya Sans"/>
                          <a:sym typeface="Alegreya Sans"/>
                        </a:rPr>
                        <a:t> provide verification</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Hang up &amp; call back a </a:t>
                      </a:r>
                      <a:r>
                        <a:rPr lang="en" sz="1800" u="sng">
                          <a:solidFill>
                            <a:schemeClr val="dk1"/>
                          </a:solidFill>
                          <a:latin typeface="Alegreya Sans"/>
                          <a:ea typeface="Alegreya Sans"/>
                          <a:cs typeface="Alegreya Sans"/>
                          <a:sym typeface="Alegreya Sans"/>
                        </a:rPr>
                        <a:t>published</a:t>
                      </a:r>
                      <a:r>
                        <a:rPr lang="en" sz="1800">
                          <a:solidFill>
                            <a:schemeClr val="dk1"/>
                          </a:solidFill>
                          <a:latin typeface="Alegreya Sans"/>
                          <a:ea typeface="Alegreya Sans"/>
                          <a:cs typeface="Alegreya Sans"/>
                          <a:sym typeface="Alegreya Sans"/>
                        </a:rPr>
                        <a:t> number</a:t>
                      </a:r>
                      <a:endParaRPr sz="1800">
                        <a:solidFill>
                          <a:schemeClr val="dk1"/>
                        </a:solidFill>
                        <a:latin typeface="Alegreya Sans"/>
                        <a:ea typeface="Alegreya Sans"/>
                        <a:cs typeface="Alegreya Sans"/>
                        <a:sym typeface="Alegreya Sans"/>
                      </a:endParaRPr>
                    </a:p>
                  </a:txBody>
                  <a:tcPr marT="0" marB="0" marR="91425" marL="91425">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1270075">
                <a:tc>
                  <a:txBody>
                    <a:bodyPr/>
                    <a:lstStyle/>
                    <a:p>
                      <a:pPr indent="0" lvl="0" marL="0" rtl="0" algn="l">
                        <a:spcBef>
                          <a:spcPts val="0"/>
                        </a:spcBef>
                        <a:spcAft>
                          <a:spcPts val="0"/>
                        </a:spcAft>
                        <a:buNone/>
                      </a:pPr>
                      <a:r>
                        <a:rPr lang="en" sz="1800">
                          <a:solidFill>
                            <a:schemeClr val="dk1"/>
                          </a:solidFill>
                          <a:latin typeface="Alegreya Sans"/>
                          <a:ea typeface="Alegreya Sans"/>
                          <a:cs typeface="Alegreya Sans"/>
                          <a:sym typeface="Alegreya Sans"/>
                        </a:rPr>
                        <a:t>Other common phone scams</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Grandparent Scam or Family Emergencies</a:t>
                      </a:r>
                      <a:endParaRPr sz="18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Tech Support - Microsoft, Apple, Dell, etc. will </a:t>
                      </a:r>
                      <a:r>
                        <a:rPr lang="en" sz="1800" u="sng">
                          <a:solidFill>
                            <a:schemeClr val="dk1"/>
                          </a:solidFill>
                          <a:latin typeface="Alegreya Sans"/>
                          <a:ea typeface="Alegreya Sans"/>
                          <a:cs typeface="Alegreya Sans"/>
                          <a:sym typeface="Alegreya Sans"/>
                        </a:rPr>
                        <a:t>NEVER</a:t>
                      </a:r>
                      <a:r>
                        <a:rPr lang="en" sz="1800">
                          <a:solidFill>
                            <a:schemeClr val="dk1"/>
                          </a:solidFill>
                          <a:latin typeface="Alegreya Sans"/>
                          <a:ea typeface="Alegreya Sans"/>
                          <a:cs typeface="Alegreya Sans"/>
                          <a:sym typeface="Alegreya Sans"/>
                        </a:rPr>
                        <a:t> contact the average user “out of the blue”</a:t>
                      </a:r>
                      <a:endParaRPr sz="1800">
                        <a:solidFill>
                          <a:schemeClr val="dk1"/>
                        </a:solidFill>
                        <a:latin typeface="Alegreya Sans"/>
                        <a:ea typeface="Alegreya Sans"/>
                        <a:cs typeface="Alegreya Sans"/>
                        <a:sym typeface="Alegreya Sans"/>
                      </a:endParaRPr>
                    </a:p>
                  </a:txBody>
                  <a:tcPr marT="0" marB="0" marR="91425" marL="91425">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680" name="Google Shape;1680;p187"/>
          <p:cNvGrpSpPr/>
          <p:nvPr/>
        </p:nvGrpSpPr>
        <p:grpSpPr>
          <a:xfrm>
            <a:off x="7215553" y="594725"/>
            <a:ext cx="1382456" cy="3953895"/>
            <a:chOff x="7215553" y="612446"/>
            <a:chExt cx="1382456" cy="3953895"/>
          </a:xfrm>
        </p:grpSpPr>
        <p:grpSp>
          <p:nvGrpSpPr>
            <p:cNvPr id="1681" name="Google Shape;1681;p187"/>
            <p:cNvGrpSpPr/>
            <p:nvPr/>
          </p:nvGrpSpPr>
          <p:grpSpPr>
            <a:xfrm>
              <a:off x="7216887" y="612446"/>
              <a:ext cx="1380540" cy="2753669"/>
              <a:chOff x="3983627" y="1676395"/>
              <a:chExt cx="1449538" cy="2881914"/>
            </a:xfrm>
          </p:grpSpPr>
          <p:sp>
            <p:nvSpPr>
              <p:cNvPr id="1682" name="Google Shape;1682;p187"/>
              <p:cNvSpPr/>
              <p:nvPr/>
            </p:nvSpPr>
            <p:spPr>
              <a:xfrm rot="-5400000">
                <a:off x="3276827" y="2404608"/>
                <a:ext cx="2860500" cy="1446900"/>
              </a:xfrm>
              <a:prstGeom prst="roundRect">
                <a:avLst>
                  <a:gd fmla="val 4551"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87"/>
              <p:cNvSpPr/>
              <p:nvPr/>
            </p:nvSpPr>
            <p:spPr>
              <a:xfrm rot="-5400000">
                <a:off x="3279465" y="2383195"/>
                <a:ext cx="2860500" cy="1446900"/>
              </a:xfrm>
              <a:prstGeom prst="roundRect">
                <a:avLst>
                  <a:gd fmla="val 4551"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87"/>
              <p:cNvSpPr/>
              <p:nvPr/>
            </p:nvSpPr>
            <p:spPr>
              <a:xfrm>
                <a:off x="4473243" y="4300359"/>
                <a:ext cx="472800" cy="76800"/>
              </a:xfrm>
              <a:prstGeom prst="roundRect">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85" name="Google Shape;1685;p187"/>
            <p:cNvPicPr preferRelativeResize="0"/>
            <p:nvPr/>
          </p:nvPicPr>
          <p:blipFill rotWithShape="1">
            <a:blip r:embed="rId3">
              <a:alphaModFix/>
            </a:blip>
            <a:srcRect b="16220" l="32406" r="32076" t="13530"/>
            <a:stretch/>
          </p:blipFill>
          <p:spPr>
            <a:xfrm>
              <a:off x="7215553" y="612459"/>
              <a:ext cx="1380600" cy="2360700"/>
            </a:xfrm>
            <a:prstGeom prst="round2SameRect">
              <a:avLst>
                <a:gd fmla="val 4129" name="adj1"/>
                <a:gd fmla="val 0" name="adj2"/>
              </a:avLst>
            </a:prstGeom>
            <a:noFill/>
            <a:ln>
              <a:noFill/>
            </a:ln>
          </p:spPr>
        </p:pic>
        <p:sp>
          <p:nvSpPr>
            <p:cNvPr id="1686" name="Google Shape;1686;p187"/>
            <p:cNvSpPr/>
            <p:nvPr/>
          </p:nvSpPr>
          <p:spPr>
            <a:xfrm flipH="1">
              <a:off x="7215909" y="668261"/>
              <a:ext cx="1382100" cy="2304600"/>
            </a:xfrm>
            <a:prstGeom prst="rtTriangle">
              <a:avLst/>
            </a:prstGeom>
            <a:solidFill>
              <a:srgbClr val="000000">
                <a:alpha val="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87" name="Google Shape;1687;p187"/>
            <p:cNvGrpSpPr/>
            <p:nvPr/>
          </p:nvGrpSpPr>
          <p:grpSpPr>
            <a:xfrm rot="-5400000">
              <a:off x="7447093" y="3439888"/>
              <a:ext cx="920292" cy="1332614"/>
              <a:chOff x="8056768" y="2596911"/>
              <a:chExt cx="920292" cy="1332614"/>
            </a:xfrm>
          </p:grpSpPr>
          <p:grpSp>
            <p:nvGrpSpPr>
              <p:cNvPr id="1688" name="Google Shape;1688;p187"/>
              <p:cNvGrpSpPr/>
              <p:nvPr/>
            </p:nvGrpSpPr>
            <p:grpSpPr>
              <a:xfrm>
                <a:off x="8216987" y="2596911"/>
                <a:ext cx="556255" cy="1332614"/>
                <a:chOff x="7475548" y="3728000"/>
                <a:chExt cx="316503" cy="758244"/>
              </a:xfrm>
            </p:grpSpPr>
            <p:sp>
              <p:nvSpPr>
                <p:cNvPr id="1689" name="Google Shape;1689;p187"/>
                <p:cNvSpPr/>
                <p:nvPr/>
              </p:nvSpPr>
              <p:spPr>
                <a:xfrm rot="10800000">
                  <a:off x="7475552" y="4233644"/>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187"/>
                <p:cNvSpPr/>
                <p:nvPr/>
              </p:nvSpPr>
              <p:spPr>
                <a:xfrm rot="5400000">
                  <a:off x="7506587" y="4276887"/>
                  <a:ext cx="140700" cy="201900"/>
                </a:xfrm>
                <a:prstGeom prst="triangle">
                  <a:avLst>
                    <a:gd fmla="val 2735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87"/>
                <p:cNvSpPr/>
                <p:nvPr/>
              </p:nvSpPr>
              <p:spPr>
                <a:xfrm>
                  <a:off x="7475548" y="3728000"/>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2" name="Google Shape;1692;p187"/>
              <p:cNvGrpSpPr/>
              <p:nvPr/>
            </p:nvGrpSpPr>
            <p:grpSpPr>
              <a:xfrm>
                <a:off x="8056768" y="2824405"/>
                <a:ext cx="920292" cy="890832"/>
                <a:chOff x="7384385" y="3857442"/>
                <a:chExt cx="523637" cy="506874"/>
              </a:xfrm>
            </p:grpSpPr>
            <p:sp>
              <p:nvSpPr>
                <p:cNvPr id="1693" name="Google Shape;1693;p187"/>
                <p:cNvSpPr/>
                <p:nvPr/>
              </p:nvSpPr>
              <p:spPr>
                <a:xfrm>
                  <a:off x="7384385" y="3865416"/>
                  <a:ext cx="498900" cy="4989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94" name="Google Shape;1694;p187"/>
                <p:cNvGrpSpPr/>
                <p:nvPr/>
              </p:nvGrpSpPr>
              <p:grpSpPr>
                <a:xfrm>
                  <a:off x="7384385" y="3857442"/>
                  <a:ext cx="523637" cy="498900"/>
                  <a:chOff x="7384385" y="3857442"/>
                  <a:chExt cx="523637" cy="498900"/>
                </a:xfrm>
              </p:grpSpPr>
              <p:sp>
                <p:nvSpPr>
                  <p:cNvPr id="1695" name="Google Shape;1695;p187"/>
                  <p:cNvSpPr/>
                  <p:nvPr/>
                </p:nvSpPr>
                <p:spPr>
                  <a:xfrm>
                    <a:off x="7384385" y="3857442"/>
                    <a:ext cx="498900" cy="498900"/>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87"/>
                  <p:cNvSpPr/>
                  <p:nvPr/>
                </p:nvSpPr>
                <p:spPr>
                  <a:xfrm>
                    <a:off x="7856422" y="4081138"/>
                    <a:ext cx="51600" cy="51600"/>
                  </a:xfrm>
                  <a:prstGeom prst="flowChartDelay">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697" name="Google Shape;1697;p187"/>
              <p:cNvPicPr preferRelativeResize="0"/>
              <p:nvPr/>
            </p:nvPicPr>
            <p:blipFill rotWithShape="1">
              <a:blip r:embed="rId4">
                <a:alphaModFix/>
              </a:blip>
              <a:srcRect b="10091" l="0" r="0" t="-6291"/>
              <a:stretch/>
            </p:blipFill>
            <p:spPr>
              <a:xfrm rot="5400000">
                <a:off x="8109512" y="2880092"/>
                <a:ext cx="771000" cy="769200"/>
              </a:xfrm>
              <a:prstGeom prst="ellipse">
                <a:avLst/>
              </a:prstGeom>
              <a:noFill/>
              <a:ln cap="flat" cmpd="sng" w="28575">
                <a:solidFill>
                  <a:srgbClr val="FFFFFF"/>
                </a:solidFill>
                <a:prstDash val="solid"/>
                <a:round/>
                <a:headEnd len="sm" w="sm" type="none"/>
                <a:tailEnd len="sm" w="sm" type="none"/>
              </a:ln>
            </p:spPr>
          </p:pic>
        </p:grpSp>
      </p:grpSp>
      <p:sp>
        <p:nvSpPr>
          <p:cNvPr id="1698" name="Google Shape;1698;p18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2" name="Shape 1702"/>
        <p:cNvGrpSpPr/>
        <p:nvPr/>
      </p:nvGrpSpPr>
      <p:grpSpPr>
        <a:xfrm>
          <a:off x="0" y="0"/>
          <a:ext cx="0" cy="0"/>
          <a:chOff x="0" y="0"/>
          <a:chExt cx="0" cy="0"/>
        </a:xfrm>
      </p:grpSpPr>
      <p:sp>
        <p:nvSpPr>
          <p:cNvPr id="1703" name="Google Shape;1703;p18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Phone Scam Example - Old School</a:t>
            </a:r>
            <a:endParaRPr/>
          </a:p>
        </p:txBody>
      </p:sp>
      <p:graphicFrame>
        <p:nvGraphicFramePr>
          <p:cNvPr id="1704" name="Google Shape;1704;p188"/>
          <p:cNvGraphicFramePr/>
          <p:nvPr/>
        </p:nvGraphicFramePr>
        <p:xfrm>
          <a:off x="3783512" y="3681488"/>
          <a:ext cx="3000000" cy="3000000"/>
        </p:xfrm>
        <a:graphic>
          <a:graphicData uri="http://schemas.openxmlformats.org/drawingml/2006/table">
            <a:tbl>
              <a:tblPr>
                <a:noFill/>
                <a:tableStyleId>{A3DE71FF-B0C7-4E21-A6C0-3129241EBEFA}</a:tableStyleId>
              </a:tblPr>
              <a:tblGrid>
                <a:gridCol w="3176925"/>
              </a:tblGrid>
              <a:tr h="35712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Sense of Urgency</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5712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Purposefully Confusing</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5712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Expected a call from Microsoft?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pSp>
        <p:nvGrpSpPr>
          <p:cNvPr id="1705" name="Google Shape;1705;p188"/>
          <p:cNvGrpSpPr/>
          <p:nvPr/>
        </p:nvGrpSpPr>
        <p:grpSpPr>
          <a:xfrm>
            <a:off x="981904" y="3966690"/>
            <a:ext cx="530598" cy="500948"/>
            <a:chOff x="963371" y="3930065"/>
            <a:chExt cx="530598" cy="500948"/>
          </a:xfrm>
        </p:grpSpPr>
        <p:sp>
          <p:nvSpPr>
            <p:cNvPr id="1706" name="Google Shape;1706;p188"/>
            <p:cNvSpPr/>
            <p:nvPr/>
          </p:nvSpPr>
          <p:spPr>
            <a:xfrm>
              <a:off x="1057917" y="4057037"/>
              <a:ext cx="342938" cy="373976"/>
            </a:xfrm>
            <a:custGeom>
              <a:rect b="b" l="l" r="r" t="t"/>
              <a:pathLst>
                <a:path extrusionOk="0" h="8350" w="7657">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188"/>
            <p:cNvSpPr/>
            <p:nvPr/>
          </p:nvSpPr>
          <p:spPr>
            <a:xfrm>
              <a:off x="1397989" y="4181233"/>
              <a:ext cx="95980" cy="31083"/>
            </a:xfrm>
            <a:custGeom>
              <a:rect b="b" l="l" r="r" t="t"/>
              <a:pathLst>
                <a:path extrusionOk="0" h="694" w="2143">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188"/>
            <p:cNvSpPr/>
            <p:nvPr/>
          </p:nvSpPr>
          <p:spPr>
            <a:xfrm>
              <a:off x="963371" y="4181233"/>
              <a:ext cx="94591" cy="31083"/>
            </a:xfrm>
            <a:custGeom>
              <a:rect b="b" l="l" r="r" t="t"/>
              <a:pathLst>
                <a:path extrusionOk="0" h="694" w="2112">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88"/>
            <p:cNvSpPr/>
            <p:nvPr/>
          </p:nvSpPr>
          <p:spPr>
            <a:xfrm>
              <a:off x="1211718" y="3930065"/>
              <a:ext cx="31083" cy="95980"/>
            </a:xfrm>
            <a:custGeom>
              <a:rect b="b" l="l" r="r" t="t"/>
              <a:pathLst>
                <a:path extrusionOk="0" h="2143" w="694">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88"/>
            <p:cNvSpPr/>
            <p:nvPr/>
          </p:nvSpPr>
          <p:spPr>
            <a:xfrm>
              <a:off x="1035344" y="4006248"/>
              <a:ext cx="76228" cy="74840"/>
            </a:xfrm>
            <a:custGeom>
              <a:rect b="b" l="l" r="r" t="t"/>
              <a:pathLst>
                <a:path extrusionOk="0" h="1671" w="1702">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188"/>
            <p:cNvSpPr/>
            <p:nvPr/>
          </p:nvSpPr>
          <p:spPr>
            <a:xfrm>
              <a:off x="1344378" y="4006248"/>
              <a:ext cx="74795" cy="74840"/>
            </a:xfrm>
            <a:custGeom>
              <a:rect b="b" l="l" r="r" t="t"/>
              <a:pathLst>
                <a:path extrusionOk="0" h="1671" w="167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712" name="Google Shape;1712;p188"/>
          <p:cNvGraphicFramePr/>
          <p:nvPr/>
        </p:nvGraphicFramePr>
        <p:xfrm>
          <a:off x="1529037" y="4031725"/>
          <a:ext cx="3000000" cy="3000000"/>
        </p:xfrm>
        <a:graphic>
          <a:graphicData uri="http://schemas.openxmlformats.org/drawingml/2006/table">
            <a:tbl>
              <a:tblPr>
                <a:noFill/>
                <a:tableStyleId>{A3DE71FF-B0C7-4E21-A6C0-3129241EBEFA}</a:tableStyleId>
              </a:tblPr>
              <a:tblGrid>
                <a:gridCol w="2100800"/>
              </a:tblGrid>
              <a:tr h="370875">
                <a:tc>
                  <a:txBody>
                    <a:bodyPr/>
                    <a:lstStyle/>
                    <a:p>
                      <a:pPr indent="0" lvl="0" marL="0" rtl="0" algn="l">
                        <a:spcBef>
                          <a:spcPts val="0"/>
                        </a:spcBef>
                        <a:spcAft>
                          <a:spcPts val="0"/>
                        </a:spcAft>
                        <a:buNone/>
                      </a:pPr>
                      <a:r>
                        <a:rPr b="1" lang="en" sz="1500">
                          <a:solidFill>
                            <a:srgbClr val="E69138"/>
                          </a:solidFill>
                          <a:latin typeface="Manrope"/>
                          <a:ea typeface="Manrope"/>
                          <a:cs typeface="Manrope"/>
                          <a:sym typeface="Manrope"/>
                        </a:rPr>
                        <a:t>Red flags? -&gt;</a:t>
                      </a:r>
                      <a:endParaRPr b="1" sz="1500">
                        <a:solidFill>
                          <a:srgbClr val="E69138"/>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713" name="Google Shape;1713;p188"/>
          <p:cNvSpPr txBox="1"/>
          <p:nvPr/>
        </p:nvSpPr>
        <p:spPr>
          <a:xfrm>
            <a:off x="1138800" y="1207200"/>
            <a:ext cx="6866400" cy="2033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0"/>
              </a:spcAft>
              <a:buNone/>
            </a:pPr>
            <a:r>
              <a:rPr lang="en" sz="1900">
                <a:solidFill>
                  <a:srgbClr val="FFFFFF"/>
                </a:solidFill>
                <a:latin typeface="Alegreya Sans"/>
                <a:ea typeface="Alegreya Sans"/>
                <a:cs typeface="Alegreya Sans"/>
                <a:sym typeface="Alegreya Sans"/>
              </a:rPr>
              <a:t>Hi! This is Kathleen from Microsoft. We have been trying to get in touch with you. However, we will be disconnecting your license within 48 hours because your IP address has been compromised from several countries. So we need to change your IP address and license key. So please press 1 to get connected…</a:t>
            </a:r>
            <a:endParaRPr sz="1900">
              <a:solidFill>
                <a:srgbClr val="FFFFFF"/>
              </a:solidFill>
              <a:latin typeface="Alegreya Sans"/>
              <a:ea typeface="Alegreya Sans"/>
              <a:cs typeface="Alegreya Sans"/>
              <a:sym typeface="Alegreya Sans"/>
            </a:endParaRPr>
          </a:p>
          <a:p>
            <a:pPr indent="0" lvl="0" marL="0" rtl="0" algn="l">
              <a:spcBef>
                <a:spcPts val="1200"/>
              </a:spcBef>
              <a:spcAft>
                <a:spcPts val="0"/>
              </a:spcAft>
              <a:buNone/>
            </a:pPr>
            <a:r>
              <a:t/>
            </a:r>
            <a:endParaRPr sz="1500">
              <a:latin typeface="Alegreya Sans"/>
              <a:ea typeface="Alegreya Sans"/>
              <a:cs typeface="Alegreya Sans"/>
              <a:sym typeface="Alegreya Sans"/>
            </a:endParaRPr>
          </a:p>
        </p:txBody>
      </p:sp>
      <p:cxnSp>
        <p:nvCxnSpPr>
          <p:cNvPr id="1714" name="Google Shape;1714;p188"/>
          <p:cNvCxnSpPr/>
          <p:nvPr/>
        </p:nvCxnSpPr>
        <p:spPr>
          <a:xfrm>
            <a:off x="1154000" y="3315425"/>
            <a:ext cx="6859800" cy="0"/>
          </a:xfrm>
          <a:prstGeom prst="straightConnector1">
            <a:avLst/>
          </a:prstGeom>
          <a:noFill/>
          <a:ln cap="flat" cmpd="sng" w="9525">
            <a:solidFill>
              <a:schemeClr val="lt2"/>
            </a:solidFill>
            <a:prstDash val="solid"/>
            <a:round/>
            <a:headEnd len="med" w="med" type="none"/>
            <a:tailEnd len="med" w="med" type="none"/>
          </a:ln>
        </p:spPr>
      </p:cxnSp>
      <p:pic>
        <p:nvPicPr>
          <p:cNvPr descr="This is a video/audio file I include in cybersecurity and security awareness trainings for standard end users. Feel free to use it in your own presentations. No license necessary." id="1715" name="Google Shape;1715;p188" title="Microsoft scammer - license &amp; IP address compromised">
            <a:hlinkClick r:id="rId3"/>
          </p:cNvPr>
          <p:cNvPicPr preferRelativeResize="0"/>
          <p:nvPr/>
        </p:nvPicPr>
        <p:blipFill>
          <a:blip r:embed="rId4">
            <a:alphaModFix/>
          </a:blip>
          <a:stretch>
            <a:fillRect/>
          </a:stretch>
        </p:blipFill>
        <p:spPr>
          <a:xfrm>
            <a:off x="8053127" y="4011418"/>
            <a:ext cx="548700" cy="411558"/>
          </a:xfrm>
          <a:prstGeom prst="rect">
            <a:avLst/>
          </a:prstGeom>
          <a:noFill/>
          <a:ln>
            <a:noFill/>
          </a:ln>
        </p:spPr>
      </p:pic>
      <p:sp>
        <p:nvSpPr>
          <p:cNvPr id="1716" name="Google Shape;1716;p18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717" name="Google Shape;1717;p188" title="Microsoft scammer - license &amp; IP address compromised.mp3">
            <a:hlinkClick r:id="rId5"/>
          </p:cNvPr>
          <p:cNvPicPr preferRelativeResize="0"/>
          <p:nvPr/>
        </p:nvPicPr>
        <p:blipFill>
          <a:blip r:embed="rId6">
            <a:alphaModFix/>
          </a:blip>
          <a:stretch>
            <a:fillRect/>
          </a:stretch>
        </p:blipFill>
        <p:spPr>
          <a:xfrm>
            <a:off x="7320925" y="3942840"/>
            <a:ext cx="548700" cy="5487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sp>
        <p:nvSpPr>
          <p:cNvPr id="1722" name="Google Shape;1722;p189"/>
          <p:cNvSpPr txBox="1"/>
          <p:nvPr>
            <p:ph type="title"/>
          </p:nvPr>
        </p:nvSpPr>
        <p:spPr>
          <a:xfrm>
            <a:off x="380150" y="445025"/>
            <a:ext cx="8043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Phone Scam Example - AI Remake</a:t>
            </a:r>
            <a:endParaRPr/>
          </a:p>
        </p:txBody>
      </p:sp>
      <p:sp>
        <p:nvSpPr>
          <p:cNvPr id="1723" name="Google Shape;1723;p189"/>
          <p:cNvSpPr txBox="1"/>
          <p:nvPr/>
        </p:nvSpPr>
        <p:spPr>
          <a:xfrm>
            <a:off x="380150" y="1017850"/>
            <a:ext cx="8407500" cy="238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700">
                <a:solidFill>
                  <a:srgbClr val="FFFFFF"/>
                </a:solidFill>
                <a:latin typeface="Alegreya Sans"/>
                <a:ea typeface="Alegreya Sans"/>
                <a:cs typeface="Alegreya Sans"/>
                <a:sym typeface="Alegreya Sans"/>
              </a:rPr>
              <a:t>Hello, this is Kathleen and I'm reaching out on behalf of the Microsoft Security Team. We've noticed some unusual activity involving your account. Your IP address has been accessed from multiple countries indicating a potential security breach. To ensure the safety and integrity of your account and personal information, it's critical that we update your IP address and license key. Without this update, we will suspend your license within the next 48 hours to prevent further unauthorized access. We're here to help you through this process and address any concerns you may have.  For immediate assistance, please press 1 to connect with our support team. </a:t>
            </a:r>
            <a:endParaRPr sz="1300">
              <a:latin typeface="Alegreya Sans"/>
              <a:ea typeface="Alegreya Sans"/>
              <a:cs typeface="Alegreya Sans"/>
              <a:sym typeface="Alegreya Sans"/>
            </a:endParaRPr>
          </a:p>
        </p:txBody>
      </p:sp>
      <p:cxnSp>
        <p:nvCxnSpPr>
          <p:cNvPr id="1724" name="Google Shape;1724;p189"/>
          <p:cNvCxnSpPr/>
          <p:nvPr/>
        </p:nvCxnSpPr>
        <p:spPr>
          <a:xfrm>
            <a:off x="1142100" y="3549175"/>
            <a:ext cx="6859800" cy="0"/>
          </a:xfrm>
          <a:prstGeom prst="straightConnector1">
            <a:avLst/>
          </a:prstGeom>
          <a:noFill/>
          <a:ln cap="flat" cmpd="sng" w="9525">
            <a:solidFill>
              <a:schemeClr val="lt2"/>
            </a:solidFill>
            <a:prstDash val="solid"/>
            <a:round/>
            <a:headEnd len="med" w="med" type="none"/>
            <a:tailEnd len="med" w="med" type="none"/>
          </a:ln>
        </p:spPr>
      </p:cxnSp>
      <p:sp>
        <p:nvSpPr>
          <p:cNvPr id="1725" name="Google Shape;1725;p18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
        <p:nvSpPr>
          <p:cNvPr id="1726" name="Google Shape;1726;p189"/>
          <p:cNvSpPr txBox="1"/>
          <p:nvPr/>
        </p:nvSpPr>
        <p:spPr>
          <a:xfrm>
            <a:off x="2330900" y="3694900"/>
            <a:ext cx="4598100" cy="103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300">
                <a:solidFill>
                  <a:schemeClr val="dk1"/>
                </a:solidFill>
                <a:latin typeface="Alegreya Sans"/>
                <a:ea typeface="Alegreya Sans"/>
                <a:cs typeface="Alegreya Sans"/>
                <a:sym typeface="Alegreya Sans"/>
              </a:rPr>
              <a:t>This is a message from a spam caller, we're using it in a cybersecurity awareness presentation - can you make the context of it sound more natural and more realistic but don't change the meaning behind it?</a:t>
            </a:r>
            <a:endParaRPr sz="1300">
              <a:solidFill>
                <a:schemeClr val="dk1"/>
              </a:solidFill>
              <a:latin typeface="Alegreya Sans"/>
              <a:ea typeface="Alegreya Sans"/>
              <a:cs typeface="Alegreya Sans"/>
              <a:sym typeface="Alegreya Sans"/>
            </a:endParaRPr>
          </a:p>
        </p:txBody>
      </p:sp>
      <p:pic>
        <p:nvPicPr>
          <p:cNvPr id="1727" name="Google Shape;1727;p189"/>
          <p:cNvPicPr preferRelativeResize="0"/>
          <p:nvPr/>
        </p:nvPicPr>
        <p:blipFill>
          <a:blip r:embed="rId3">
            <a:alphaModFix/>
          </a:blip>
          <a:stretch>
            <a:fillRect/>
          </a:stretch>
        </p:blipFill>
        <p:spPr>
          <a:xfrm>
            <a:off x="493950" y="3992800"/>
            <a:ext cx="1836955" cy="568300"/>
          </a:xfrm>
          <a:prstGeom prst="rect">
            <a:avLst/>
          </a:prstGeom>
          <a:noFill/>
          <a:ln>
            <a:noFill/>
          </a:ln>
        </p:spPr>
      </p:pic>
      <p:pic>
        <p:nvPicPr>
          <p:cNvPr id="1728" name="Google Shape;1728;p189" title="kathleen-ai-version.mp3">
            <a:hlinkClick r:id="rId4"/>
          </p:cNvPr>
          <p:cNvPicPr preferRelativeResize="0"/>
          <p:nvPr/>
        </p:nvPicPr>
        <p:blipFill>
          <a:blip r:embed="rId5">
            <a:alphaModFix/>
          </a:blip>
          <a:stretch>
            <a:fillRect/>
          </a:stretch>
        </p:blipFill>
        <p:spPr>
          <a:xfrm>
            <a:off x="6946019" y="4048350"/>
            <a:ext cx="457200" cy="457200"/>
          </a:xfrm>
          <a:prstGeom prst="rect">
            <a:avLst/>
          </a:prstGeom>
          <a:noFill/>
          <a:ln>
            <a:noFill/>
          </a:ln>
        </p:spPr>
      </p:pic>
      <p:pic>
        <p:nvPicPr>
          <p:cNvPr descr="This is a video/audio file we include in our cybersecurity and security awareness trainings for standard end users. Feel free to use it in your own presentations. No license necessary." id="1729" name="Google Shape;1729;p189" title="Microsoft scammer - license &amp; IP address compromised (AI Edition)">
            <a:hlinkClick r:id="rId6"/>
          </p:cNvPr>
          <p:cNvPicPr preferRelativeResize="0"/>
          <p:nvPr/>
        </p:nvPicPr>
        <p:blipFill>
          <a:blip r:embed="rId7">
            <a:alphaModFix/>
          </a:blip>
          <a:stretch>
            <a:fillRect/>
          </a:stretch>
        </p:blipFill>
        <p:spPr>
          <a:xfrm>
            <a:off x="7639525" y="3968963"/>
            <a:ext cx="1095075" cy="615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9"/>
                                        </p:tgtEl>
                                        <p:attrNameLst>
                                          <p:attrName>style.visibility</p:attrName>
                                        </p:attrNameLst>
                                      </p:cBhvr>
                                      <p:to>
                                        <p:strVal val="visible"/>
                                      </p:to>
                                    </p:set>
                                    <p:animEffect filter="fade" transition="in">
                                      <p:cBhvr>
                                        <p:cTn dur="1000"/>
                                        <p:tgtEl>
                                          <p:spTgt spid="1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sp>
        <p:nvSpPr>
          <p:cNvPr id="1734" name="Google Shape;1734;p190"/>
          <p:cNvSpPr txBox="1"/>
          <p:nvPr>
            <p:ph type="title"/>
          </p:nvPr>
        </p:nvSpPr>
        <p:spPr>
          <a:xfrm>
            <a:off x="291893" y="347894"/>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Powered Scam</a:t>
            </a:r>
            <a:endParaRPr/>
          </a:p>
        </p:txBody>
      </p:sp>
      <p:sp>
        <p:nvSpPr>
          <p:cNvPr id="1735" name="Google Shape;1735;p19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736" name="Google Shape;1736;p190"/>
          <p:cNvPicPr preferRelativeResize="0"/>
          <p:nvPr/>
        </p:nvPicPr>
        <p:blipFill>
          <a:blip r:embed="rId3">
            <a:alphaModFix/>
          </a:blip>
          <a:stretch>
            <a:fillRect/>
          </a:stretch>
        </p:blipFill>
        <p:spPr>
          <a:xfrm>
            <a:off x="6560750" y="1487096"/>
            <a:ext cx="2169300" cy="2169300"/>
          </a:xfrm>
          <a:prstGeom prst="roundRect">
            <a:avLst>
              <a:gd fmla="val 16667" name="adj"/>
            </a:avLst>
          </a:prstGeom>
          <a:noFill/>
          <a:ln>
            <a:noFill/>
          </a:ln>
        </p:spPr>
      </p:pic>
      <p:sp>
        <p:nvSpPr>
          <p:cNvPr id="1737" name="Google Shape;1737;p190"/>
          <p:cNvSpPr txBox="1"/>
          <p:nvPr/>
        </p:nvSpPr>
        <p:spPr>
          <a:xfrm>
            <a:off x="341775" y="920600"/>
            <a:ext cx="6041100" cy="3829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AI makes scams harder to spot</a:t>
            </a:r>
            <a:endParaRPr sz="18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Don’t rely on misspelled words or bad grammar</a:t>
            </a:r>
            <a:endParaRPr sz="17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AI writes flawless emails and texts</a:t>
            </a:r>
            <a:endParaRPr sz="17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Deepfake technology in play (voice or video)</a:t>
            </a:r>
            <a:endParaRPr sz="18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Voices cloned from public recordings or voicemail samples</a:t>
            </a:r>
            <a:endParaRPr sz="17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Example: “CEO” voice clone calls accounting: “We need an urgent wire transfer today.”</a:t>
            </a:r>
            <a:endParaRPr sz="1700">
              <a:solidFill>
                <a:schemeClr val="dk1"/>
              </a:solidFill>
              <a:latin typeface="Alegreya Sans"/>
              <a:ea typeface="Alegreya Sans"/>
              <a:cs typeface="Alegreya Sans"/>
              <a:sym typeface="Alegreya Sans"/>
            </a:endParaRPr>
          </a:p>
          <a:p>
            <a:pPr indent="-342900" lvl="0" marL="457200" rtl="0" algn="l">
              <a:spcBef>
                <a:spcPts val="0"/>
              </a:spcBef>
              <a:spcAft>
                <a:spcPts val="0"/>
              </a:spcAft>
              <a:buClr>
                <a:schemeClr val="dk1"/>
              </a:buClr>
              <a:buSzPts val="1800"/>
              <a:buFont typeface="Alegreya Sans"/>
              <a:buChar char="●"/>
            </a:pPr>
            <a:r>
              <a:rPr lang="en" sz="1800">
                <a:solidFill>
                  <a:schemeClr val="dk1"/>
                </a:solidFill>
                <a:latin typeface="Alegreya Sans"/>
                <a:ea typeface="Alegreya Sans"/>
                <a:cs typeface="Alegreya Sans"/>
                <a:sym typeface="Alegreya Sans"/>
              </a:rPr>
              <a:t>Defenses</a:t>
            </a:r>
            <a:endParaRPr sz="18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Always verify financial or sensitive requests out-of-band (phone call, known contact, secondary channel)</a:t>
            </a:r>
            <a:endParaRPr sz="17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Train staff to be aware of deepfake risks and slow down under urgency pressure</a:t>
            </a:r>
            <a:endParaRPr sz="1700">
              <a:solidFill>
                <a:schemeClr val="dk1"/>
              </a:solidFill>
              <a:latin typeface="Alegreya Sans"/>
              <a:ea typeface="Alegreya Sans"/>
              <a:cs typeface="Alegreya Sans"/>
              <a:sym typeface="Alegreya Sans"/>
            </a:endParaRPr>
          </a:p>
          <a:p>
            <a:pPr indent="-336550" lvl="1" marL="914400" rtl="0" algn="l">
              <a:spcBef>
                <a:spcPts val="0"/>
              </a:spcBef>
              <a:spcAft>
                <a:spcPts val="0"/>
              </a:spcAft>
              <a:buClr>
                <a:schemeClr val="dk1"/>
              </a:buClr>
              <a:buSzPts val="1700"/>
              <a:buFont typeface="Alegreya Sans"/>
              <a:buChar char="○"/>
            </a:pPr>
            <a:r>
              <a:rPr lang="en" sz="1700">
                <a:solidFill>
                  <a:schemeClr val="dk1"/>
                </a:solidFill>
                <a:latin typeface="Alegreya Sans"/>
                <a:ea typeface="Alegreya Sans"/>
                <a:cs typeface="Alegreya Sans"/>
                <a:sym typeface="Alegreya Sans"/>
              </a:rPr>
              <a:t>Implement policies requiring multi-person approval for wire transfers or major changes</a:t>
            </a:r>
            <a:endParaRPr sz="1700">
              <a:solidFill>
                <a:schemeClr val="dk1"/>
              </a:solidFill>
              <a:latin typeface="Alegreya Sans"/>
              <a:ea typeface="Alegreya Sans"/>
              <a:cs typeface="Alegreya Sans"/>
              <a:sym typeface="Alegreya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1" name="Shape 1741"/>
        <p:cNvGrpSpPr/>
        <p:nvPr/>
      </p:nvGrpSpPr>
      <p:grpSpPr>
        <a:xfrm>
          <a:off x="0" y="0"/>
          <a:ext cx="0" cy="0"/>
          <a:chOff x="0" y="0"/>
          <a:chExt cx="0" cy="0"/>
        </a:xfrm>
      </p:grpSpPr>
      <p:sp>
        <p:nvSpPr>
          <p:cNvPr id="1742" name="Google Shape;1742;p191"/>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000"/>
              <a:t>General Tips &amp; Privacy</a:t>
            </a:r>
            <a:endParaRPr sz="5000"/>
          </a:p>
        </p:txBody>
      </p:sp>
      <p:sp>
        <p:nvSpPr>
          <p:cNvPr id="1743" name="Google Shape;1743;p191"/>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06</a:t>
            </a:r>
            <a:endParaRPr sz="3600"/>
          </a:p>
        </p:txBody>
      </p:sp>
      <p:pic>
        <p:nvPicPr>
          <p:cNvPr id="1744" name="Google Shape;1744;p191"/>
          <p:cNvPicPr preferRelativeResize="0"/>
          <p:nvPr>
            <p:ph idx="3" type="pic"/>
          </p:nvPr>
        </p:nvPicPr>
        <p:blipFill rotWithShape="1">
          <a:blip r:embed="rId3">
            <a:alphaModFix/>
          </a:blip>
          <a:srcRect b="0" l="22304" r="22309" t="0"/>
          <a:stretch/>
        </p:blipFill>
        <p:spPr>
          <a:xfrm>
            <a:off x="1018025" y="913275"/>
            <a:ext cx="2760600" cy="3317100"/>
          </a:xfrm>
          <a:prstGeom prst="snip2DiagRect">
            <a:avLst>
              <a:gd fmla="val 0" name="adj1"/>
              <a:gd fmla="val 16667" name="adj2"/>
            </a:avLst>
          </a:prstGeom>
        </p:spPr>
      </p:pic>
      <p:sp>
        <p:nvSpPr>
          <p:cNvPr id="1745" name="Google Shape;1745;p19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19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USB Drives &amp; More</a:t>
            </a:r>
            <a:endParaRPr/>
          </a:p>
        </p:txBody>
      </p:sp>
      <p:sp>
        <p:nvSpPr>
          <p:cNvPr id="1751" name="Google Shape;1751;p192"/>
          <p:cNvSpPr txBox="1"/>
          <p:nvPr/>
        </p:nvSpPr>
        <p:spPr>
          <a:xfrm>
            <a:off x="720000" y="1108600"/>
            <a:ext cx="4673400" cy="3822900"/>
          </a:xfrm>
          <a:prstGeom prst="rect">
            <a:avLst/>
          </a:prstGeom>
          <a:noFill/>
          <a:ln>
            <a:noFill/>
          </a:ln>
        </p:spPr>
        <p:txBody>
          <a:bodyPr anchorCtr="0" anchor="t" bIns="91425" lIns="91425" spcFirstLastPara="1" rIns="91425" wrap="square" tIns="91425">
            <a:noAutofit/>
          </a:bodyPr>
          <a:lstStyle/>
          <a:p>
            <a:pPr indent="-368300" lvl="0" marL="4572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Do </a:t>
            </a:r>
            <a:r>
              <a:rPr lang="en" sz="2200" u="sng">
                <a:solidFill>
                  <a:srgbClr val="FFFFFF"/>
                </a:solidFill>
                <a:latin typeface="Alegreya Sans"/>
                <a:ea typeface="Alegreya Sans"/>
                <a:cs typeface="Alegreya Sans"/>
                <a:sym typeface="Alegreya Sans"/>
              </a:rPr>
              <a:t>NOT</a:t>
            </a:r>
            <a:r>
              <a:rPr lang="en" sz="2200">
                <a:solidFill>
                  <a:srgbClr val="FFFFFF"/>
                </a:solidFill>
                <a:latin typeface="Alegreya Sans"/>
                <a:ea typeface="Alegreya Sans"/>
                <a:cs typeface="Alegreya Sans"/>
                <a:sym typeface="Alegreya Sans"/>
              </a:rPr>
              <a:t> connect unknown or unauthorized media (or devices)</a:t>
            </a:r>
            <a:endParaRPr sz="2200">
              <a:solidFill>
                <a:srgbClr val="FFFFFF"/>
              </a:solidFill>
              <a:latin typeface="Alegreya Sans"/>
              <a:ea typeface="Alegreya Sans"/>
              <a:cs typeface="Alegreya Sans"/>
              <a:sym typeface="Alegreya Sans"/>
            </a:endParaRPr>
          </a:p>
          <a:p>
            <a:pPr indent="-368300" lvl="0" marL="4572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Programs can run when plugged in without you doing anything</a:t>
            </a:r>
            <a:endParaRPr sz="2200">
              <a:solidFill>
                <a:srgbClr val="FFFFFF"/>
              </a:solidFill>
              <a:latin typeface="Alegreya Sans"/>
              <a:ea typeface="Alegreya Sans"/>
              <a:cs typeface="Alegreya Sans"/>
              <a:sym typeface="Alegreya Sans"/>
            </a:endParaRPr>
          </a:p>
          <a:p>
            <a:pPr indent="-368300" lvl="0" marL="4572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Examples</a:t>
            </a:r>
            <a:endParaRPr sz="2200">
              <a:solidFill>
                <a:srgbClr val="FFFFFF"/>
              </a:solidFill>
              <a:latin typeface="Alegreya Sans"/>
              <a:ea typeface="Alegreya Sans"/>
              <a:cs typeface="Alegreya Sans"/>
              <a:sym typeface="Alegreya Sans"/>
            </a:endParaRPr>
          </a:p>
          <a:p>
            <a:pPr indent="-368300" lvl="1" marL="9144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USB/flash drives</a:t>
            </a:r>
            <a:endParaRPr sz="2200">
              <a:solidFill>
                <a:srgbClr val="FFFFFF"/>
              </a:solidFill>
              <a:latin typeface="Alegreya Sans"/>
              <a:ea typeface="Alegreya Sans"/>
              <a:cs typeface="Alegreya Sans"/>
              <a:sym typeface="Alegreya Sans"/>
            </a:endParaRPr>
          </a:p>
          <a:p>
            <a:pPr indent="-368300" lvl="1" marL="9144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SD or micro SD cards</a:t>
            </a:r>
            <a:endParaRPr sz="2200">
              <a:solidFill>
                <a:srgbClr val="FFFFFF"/>
              </a:solidFill>
              <a:latin typeface="Alegreya Sans"/>
              <a:ea typeface="Alegreya Sans"/>
              <a:cs typeface="Alegreya Sans"/>
              <a:sym typeface="Alegreya Sans"/>
            </a:endParaRPr>
          </a:p>
          <a:p>
            <a:pPr indent="-368300" lvl="1" marL="9144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CDs or DVDs</a:t>
            </a:r>
            <a:endParaRPr sz="2200">
              <a:solidFill>
                <a:srgbClr val="FFFFFF"/>
              </a:solidFill>
              <a:latin typeface="Alegreya Sans"/>
              <a:ea typeface="Alegreya Sans"/>
              <a:cs typeface="Alegreya Sans"/>
              <a:sym typeface="Alegreya Sans"/>
            </a:endParaRPr>
          </a:p>
          <a:p>
            <a:pPr indent="-368300" lvl="1" marL="9144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External hard drives</a:t>
            </a:r>
            <a:endParaRPr sz="2200">
              <a:solidFill>
                <a:srgbClr val="FFFFFF"/>
              </a:solidFill>
              <a:latin typeface="Alegreya Sans"/>
              <a:ea typeface="Alegreya Sans"/>
              <a:cs typeface="Alegreya Sans"/>
              <a:sym typeface="Alegreya Sans"/>
            </a:endParaRPr>
          </a:p>
          <a:p>
            <a:pPr indent="-368300" lvl="1" marL="914400" rtl="0" algn="l">
              <a:lnSpc>
                <a:spcPct val="95000"/>
              </a:lnSpc>
              <a:spcBef>
                <a:spcPts val="0"/>
              </a:spcBef>
              <a:spcAft>
                <a:spcPts val="0"/>
              </a:spcAft>
              <a:buClr>
                <a:srgbClr val="FFFFFF"/>
              </a:buClr>
              <a:buSzPts val="2200"/>
              <a:buFont typeface="Alegreya Sans"/>
              <a:buChar char="○"/>
            </a:pPr>
            <a:r>
              <a:rPr lang="en" sz="2200">
                <a:solidFill>
                  <a:srgbClr val="FFFFFF"/>
                </a:solidFill>
                <a:latin typeface="Alegreya Sans"/>
                <a:ea typeface="Alegreya Sans"/>
                <a:cs typeface="Alegreya Sans"/>
                <a:sym typeface="Alegreya Sans"/>
              </a:rPr>
              <a:t>Cell phones &lt;- Often forgotten</a:t>
            </a:r>
            <a:endParaRPr sz="2200">
              <a:solidFill>
                <a:srgbClr val="FFFFFF"/>
              </a:solidFill>
              <a:latin typeface="Alegreya Sans"/>
              <a:ea typeface="Alegreya Sans"/>
              <a:cs typeface="Alegreya Sans"/>
              <a:sym typeface="Alegreya Sans"/>
            </a:endParaRPr>
          </a:p>
          <a:p>
            <a:pPr indent="0" lvl="0" marL="0" rtl="0" algn="ctr">
              <a:lnSpc>
                <a:spcPct val="95000"/>
              </a:lnSpc>
              <a:spcBef>
                <a:spcPts val="1200"/>
              </a:spcBef>
              <a:spcAft>
                <a:spcPts val="1200"/>
              </a:spcAft>
              <a:buNone/>
            </a:pPr>
            <a:r>
              <a:t/>
            </a:r>
            <a:endParaRPr sz="2200">
              <a:solidFill>
                <a:srgbClr val="FFFFFF"/>
              </a:solidFill>
              <a:latin typeface="Alegreya Sans"/>
              <a:ea typeface="Alegreya Sans"/>
              <a:cs typeface="Alegreya Sans"/>
              <a:sym typeface="Alegreya Sans"/>
            </a:endParaRPr>
          </a:p>
        </p:txBody>
      </p:sp>
      <p:pic>
        <p:nvPicPr>
          <p:cNvPr id="1752" name="Google Shape;1752;p192"/>
          <p:cNvPicPr preferRelativeResize="0"/>
          <p:nvPr/>
        </p:nvPicPr>
        <p:blipFill>
          <a:blip r:embed="rId3">
            <a:alphaModFix/>
          </a:blip>
          <a:stretch>
            <a:fillRect/>
          </a:stretch>
        </p:blipFill>
        <p:spPr>
          <a:xfrm>
            <a:off x="5764800" y="1108675"/>
            <a:ext cx="1219200" cy="1219200"/>
          </a:xfrm>
          <a:prstGeom prst="rect">
            <a:avLst/>
          </a:prstGeom>
          <a:noFill/>
          <a:ln>
            <a:noFill/>
          </a:ln>
        </p:spPr>
      </p:pic>
      <p:pic>
        <p:nvPicPr>
          <p:cNvPr id="1753" name="Google Shape;1753;p192"/>
          <p:cNvPicPr preferRelativeResize="0"/>
          <p:nvPr/>
        </p:nvPicPr>
        <p:blipFill>
          <a:blip r:embed="rId4">
            <a:alphaModFix/>
          </a:blip>
          <a:stretch>
            <a:fillRect/>
          </a:stretch>
        </p:blipFill>
        <p:spPr>
          <a:xfrm>
            <a:off x="7329875" y="1108675"/>
            <a:ext cx="1219200" cy="1219200"/>
          </a:xfrm>
          <a:prstGeom prst="rect">
            <a:avLst/>
          </a:prstGeom>
          <a:noFill/>
          <a:ln>
            <a:noFill/>
          </a:ln>
        </p:spPr>
      </p:pic>
      <p:pic>
        <p:nvPicPr>
          <p:cNvPr id="1754" name="Google Shape;1754;p192"/>
          <p:cNvPicPr preferRelativeResize="0"/>
          <p:nvPr/>
        </p:nvPicPr>
        <p:blipFill>
          <a:blip r:embed="rId5">
            <a:alphaModFix/>
          </a:blip>
          <a:stretch>
            <a:fillRect/>
          </a:stretch>
        </p:blipFill>
        <p:spPr>
          <a:xfrm>
            <a:off x="5764800" y="2815625"/>
            <a:ext cx="1219200" cy="1219200"/>
          </a:xfrm>
          <a:prstGeom prst="rect">
            <a:avLst/>
          </a:prstGeom>
          <a:noFill/>
          <a:ln>
            <a:noFill/>
          </a:ln>
        </p:spPr>
      </p:pic>
      <p:pic>
        <p:nvPicPr>
          <p:cNvPr id="1755" name="Google Shape;1755;p192"/>
          <p:cNvPicPr preferRelativeResize="0"/>
          <p:nvPr/>
        </p:nvPicPr>
        <p:blipFill>
          <a:blip r:embed="rId6">
            <a:alphaModFix/>
          </a:blip>
          <a:stretch>
            <a:fillRect/>
          </a:stretch>
        </p:blipFill>
        <p:spPr>
          <a:xfrm>
            <a:off x="7329875" y="2815625"/>
            <a:ext cx="1219200" cy="1219200"/>
          </a:xfrm>
          <a:prstGeom prst="rect">
            <a:avLst/>
          </a:prstGeom>
          <a:noFill/>
          <a:ln>
            <a:noFill/>
          </a:ln>
        </p:spPr>
      </p:pic>
      <p:sp>
        <p:nvSpPr>
          <p:cNvPr id="1756" name="Google Shape;1756;p19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0" name="Shape 1760"/>
        <p:cNvGrpSpPr/>
        <p:nvPr/>
      </p:nvGrpSpPr>
      <p:grpSpPr>
        <a:xfrm>
          <a:off x="0" y="0"/>
          <a:ext cx="0" cy="0"/>
          <a:chOff x="0" y="0"/>
          <a:chExt cx="0" cy="0"/>
        </a:xfrm>
      </p:grpSpPr>
      <p:sp>
        <p:nvSpPr>
          <p:cNvPr id="1761" name="Google Shape;1761;p193"/>
          <p:cNvSpPr txBox="1"/>
          <p:nvPr>
            <p:ph type="title"/>
          </p:nvPr>
        </p:nvSpPr>
        <p:spPr>
          <a:xfrm>
            <a:off x="720000" y="3688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Encryption</a:t>
            </a:r>
            <a:endParaRPr/>
          </a:p>
        </p:txBody>
      </p:sp>
      <p:sp>
        <p:nvSpPr>
          <p:cNvPr id="1762" name="Google Shape;1762;p193"/>
          <p:cNvSpPr txBox="1"/>
          <p:nvPr/>
        </p:nvSpPr>
        <p:spPr>
          <a:xfrm>
            <a:off x="720000" y="1032400"/>
            <a:ext cx="5792100" cy="38229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Can help protect </a:t>
            </a:r>
            <a:r>
              <a:rPr lang="en" sz="2000" u="sng">
                <a:solidFill>
                  <a:schemeClr val="dk1"/>
                </a:solidFill>
                <a:latin typeface="Alegreya Sans"/>
                <a:ea typeface="Alegreya Sans"/>
                <a:cs typeface="Alegreya Sans"/>
                <a:sym typeface="Alegreya Sans"/>
              </a:rPr>
              <a:t>your</a:t>
            </a:r>
            <a:r>
              <a:rPr lang="en" sz="2000">
                <a:solidFill>
                  <a:schemeClr val="dk1"/>
                </a:solidFill>
                <a:latin typeface="Alegreya Sans"/>
                <a:ea typeface="Alegreya Sans"/>
                <a:cs typeface="Alegreya Sans"/>
                <a:sym typeface="Alegreya Sans"/>
              </a:rPr>
              <a:t> data</a:t>
            </a:r>
            <a:endParaRPr sz="2000">
              <a:solidFill>
                <a:schemeClr val="dk1"/>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Can also “help” an attacker, e.g. ransomware </a:t>
            </a:r>
            <a:endParaRPr sz="2000">
              <a:solidFill>
                <a:schemeClr val="dk1"/>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Protecting data sent or received</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HTTP        vs. HTTPS</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 Wireless -&gt; WPA2 (AES) recommended</a:t>
            </a:r>
            <a:endParaRPr sz="2000">
              <a:solidFill>
                <a:schemeClr val="dk1"/>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Protecting devices</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Helpful if device is lost/stolen</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Often associated with phone PIN/passcode</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Microsoft Windows - BitLocker</a:t>
            </a:r>
            <a:endParaRPr sz="2000">
              <a:solidFill>
                <a:schemeClr val="dk1"/>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Apple MacOS - FileVault </a:t>
            </a:r>
            <a:endParaRPr sz="2000">
              <a:solidFill>
                <a:schemeClr val="dk1"/>
              </a:solidFill>
              <a:latin typeface="Alegreya Sans"/>
              <a:ea typeface="Alegreya Sans"/>
              <a:cs typeface="Alegreya Sans"/>
              <a:sym typeface="Alegreya Sans"/>
            </a:endParaRPr>
          </a:p>
          <a:p>
            <a:pPr indent="0" lvl="0" marL="0" rtl="0" algn="ctr">
              <a:lnSpc>
                <a:spcPct val="115000"/>
              </a:lnSpc>
              <a:spcBef>
                <a:spcPts val="1200"/>
              </a:spcBef>
              <a:spcAft>
                <a:spcPts val="0"/>
              </a:spcAft>
              <a:buNone/>
            </a:pPr>
            <a:r>
              <a:t/>
            </a:r>
            <a:endParaRPr sz="2000">
              <a:solidFill>
                <a:schemeClr val="dk1"/>
              </a:solidFill>
              <a:latin typeface="Alegreya Sans"/>
              <a:ea typeface="Alegreya Sans"/>
              <a:cs typeface="Alegreya Sans"/>
              <a:sym typeface="Alegreya Sans"/>
            </a:endParaRPr>
          </a:p>
          <a:p>
            <a:pPr indent="0" lvl="0" marL="0" rtl="0" algn="ctr">
              <a:lnSpc>
                <a:spcPct val="95000"/>
              </a:lnSpc>
              <a:spcBef>
                <a:spcPts val="1200"/>
              </a:spcBef>
              <a:spcAft>
                <a:spcPts val="1200"/>
              </a:spcAft>
              <a:buNone/>
            </a:pPr>
            <a:r>
              <a:t/>
            </a:r>
            <a:endParaRPr sz="2100">
              <a:solidFill>
                <a:srgbClr val="FFFFFF"/>
              </a:solidFill>
              <a:latin typeface="Alegreya Sans"/>
              <a:ea typeface="Alegreya Sans"/>
              <a:cs typeface="Alegreya Sans"/>
              <a:sym typeface="Alegreya Sans"/>
            </a:endParaRPr>
          </a:p>
        </p:txBody>
      </p:sp>
      <p:pic>
        <p:nvPicPr>
          <p:cNvPr id="1763" name="Google Shape;1763;p193"/>
          <p:cNvPicPr preferRelativeResize="0"/>
          <p:nvPr/>
        </p:nvPicPr>
        <p:blipFill>
          <a:blip r:embed="rId3">
            <a:alphaModFix/>
          </a:blip>
          <a:stretch>
            <a:fillRect/>
          </a:stretch>
        </p:blipFill>
        <p:spPr>
          <a:xfrm>
            <a:off x="2303200" y="2205100"/>
            <a:ext cx="266675" cy="266675"/>
          </a:xfrm>
          <a:prstGeom prst="rect">
            <a:avLst/>
          </a:prstGeom>
          <a:noFill/>
          <a:ln>
            <a:noFill/>
          </a:ln>
        </p:spPr>
      </p:pic>
      <p:pic>
        <p:nvPicPr>
          <p:cNvPr id="1764" name="Google Shape;1764;p193"/>
          <p:cNvPicPr preferRelativeResize="0"/>
          <p:nvPr/>
        </p:nvPicPr>
        <p:blipFill>
          <a:blip r:embed="rId4">
            <a:alphaModFix/>
          </a:blip>
          <a:stretch>
            <a:fillRect/>
          </a:stretch>
        </p:blipFill>
        <p:spPr>
          <a:xfrm>
            <a:off x="3623625" y="2205100"/>
            <a:ext cx="266675" cy="266675"/>
          </a:xfrm>
          <a:prstGeom prst="rect">
            <a:avLst/>
          </a:prstGeom>
          <a:noFill/>
          <a:ln>
            <a:noFill/>
          </a:ln>
        </p:spPr>
      </p:pic>
      <p:pic>
        <p:nvPicPr>
          <p:cNvPr id="1765" name="Google Shape;1765;p193"/>
          <p:cNvPicPr preferRelativeResize="0"/>
          <p:nvPr/>
        </p:nvPicPr>
        <p:blipFill>
          <a:blip r:embed="rId5">
            <a:alphaModFix/>
          </a:blip>
          <a:stretch>
            <a:fillRect/>
          </a:stretch>
        </p:blipFill>
        <p:spPr>
          <a:xfrm>
            <a:off x="7037475" y="686725"/>
            <a:ext cx="1219200" cy="1219200"/>
          </a:xfrm>
          <a:prstGeom prst="rect">
            <a:avLst/>
          </a:prstGeom>
          <a:noFill/>
          <a:ln>
            <a:noFill/>
          </a:ln>
        </p:spPr>
      </p:pic>
      <p:pic>
        <p:nvPicPr>
          <p:cNvPr id="1766" name="Google Shape;1766;p193"/>
          <p:cNvPicPr preferRelativeResize="0"/>
          <p:nvPr/>
        </p:nvPicPr>
        <p:blipFill>
          <a:blip r:embed="rId6">
            <a:alphaModFix/>
          </a:blip>
          <a:stretch>
            <a:fillRect/>
          </a:stretch>
        </p:blipFill>
        <p:spPr>
          <a:xfrm>
            <a:off x="7037475" y="2109338"/>
            <a:ext cx="1219200" cy="1219200"/>
          </a:xfrm>
          <a:prstGeom prst="rect">
            <a:avLst/>
          </a:prstGeom>
          <a:noFill/>
          <a:ln>
            <a:noFill/>
          </a:ln>
        </p:spPr>
      </p:pic>
      <p:pic>
        <p:nvPicPr>
          <p:cNvPr id="1767" name="Google Shape;1767;p193"/>
          <p:cNvPicPr preferRelativeResize="0"/>
          <p:nvPr/>
        </p:nvPicPr>
        <p:blipFill>
          <a:blip r:embed="rId7">
            <a:alphaModFix/>
          </a:blip>
          <a:stretch>
            <a:fillRect/>
          </a:stretch>
        </p:blipFill>
        <p:spPr>
          <a:xfrm>
            <a:off x="6662625" y="3531950"/>
            <a:ext cx="1968900" cy="984600"/>
          </a:xfrm>
          <a:prstGeom prst="roundRect">
            <a:avLst>
              <a:gd fmla="val 16667" name="adj"/>
            </a:avLst>
          </a:prstGeom>
          <a:noFill/>
          <a:ln>
            <a:noFill/>
          </a:ln>
        </p:spPr>
      </p:pic>
      <p:sp>
        <p:nvSpPr>
          <p:cNvPr id="1768" name="Google Shape;1768;p19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grpSp>
        <p:nvGrpSpPr>
          <p:cNvPr id="1061" name="Google Shape;1061;p149"/>
          <p:cNvGrpSpPr/>
          <p:nvPr/>
        </p:nvGrpSpPr>
        <p:grpSpPr>
          <a:xfrm>
            <a:off x="459637" y="755650"/>
            <a:ext cx="8224727" cy="3632400"/>
            <a:chOff x="540023" y="755650"/>
            <a:chExt cx="8224727" cy="3632400"/>
          </a:xfrm>
        </p:grpSpPr>
        <p:pic>
          <p:nvPicPr>
            <p:cNvPr id="1062" name="Google Shape;1062;p149"/>
            <p:cNvPicPr preferRelativeResize="0"/>
            <p:nvPr/>
          </p:nvPicPr>
          <p:blipFill rotWithShape="1">
            <a:blip r:embed="rId3">
              <a:alphaModFix/>
            </a:blip>
            <a:srcRect b="0" l="8670" r="8670" t="0"/>
            <a:stretch/>
          </p:blipFill>
          <p:spPr>
            <a:xfrm>
              <a:off x="540023" y="755650"/>
              <a:ext cx="4503600" cy="3632400"/>
            </a:xfrm>
            <a:prstGeom prst="snip2DiagRect">
              <a:avLst>
                <a:gd fmla="val 0" name="adj1"/>
                <a:gd fmla="val 16667" name="adj2"/>
              </a:avLst>
            </a:prstGeom>
            <a:noFill/>
            <a:ln cap="flat" cmpd="sng" w="19050">
              <a:solidFill>
                <a:schemeClr val="lt2"/>
              </a:solidFill>
              <a:prstDash val="solid"/>
              <a:round/>
              <a:headEnd len="sm" w="sm" type="none"/>
              <a:tailEnd len="sm" w="sm" type="none"/>
            </a:ln>
          </p:spPr>
        </p:pic>
        <p:sp>
          <p:nvSpPr>
            <p:cNvPr id="1063" name="Google Shape;1063;p149"/>
            <p:cNvSpPr txBox="1"/>
            <p:nvPr/>
          </p:nvSpPr>
          <p:spPr>
            <a:xfrm>
              <a:off x="5222050" y="755650"/>
              <a:ext cx="3542700" cy="3632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700">
                  <a:solidFill>
                    <a:schemeClr val="dk1"/>
                  </a:solidFill>
                  <a:latin typeface="Alegreya Sans"/>
                  <a:ea typeface="Alegreya Sans"/>
                  <a:cs typeface="Alegreya Sans"/>
                  <a:sym typeface="Alegreya Sans"/>
                </a:rPr>
                <a:t>LIVE</a:t>
              </a:r>
              <a:endParaRPr b="1" sz="3700">
                <a:solidFill>
                  <a:schemeClr val="dk1"/>
                </a:solidFill>
                <a:latin typeface="Alegreya Sans"/>
                <a:ea typeface="Alegreya Sans"/>
                <a:cs typeface="Alegreya Sans"/>
                <a:sym typeface="Alegreya Sans"/>
              </a:endParaRPr>
            </a:p>
            <a:p>
              <a:pPr indent="0" lvl="0" marL="0" rtl="0" algn="ctr">
                <a:spcBef>
                  <a:spcPts val="0"/>
                </a:spcBef>
                <a:spcAft>
                  <a:spcPts val="0"/>
                </a:spcAft>
                <a:buNone/>
              </a:pPr>
              <a:r>
                <a:rPr b="1" lang="en" sz="3700">
                  <a:solidFill>
                    <a:schemeClr val="dk1"/>
                  </a:solidFill>
                  <a:latin typeface="Alegreya Sans"/>
                  <a:ea typeface="Alegreya Sans"/>
                  <a:cs typeface="Alegreya Sans"/>
                  <a:sym typeface="Alegreya Sans"/>
                </a:rPr>
                <a:t>LAUGH</a:t>
              </a:r>
              <a:endParaRPr b="1" sz="3700">
                <a:solidFill>
                  <a:schemeClr val="dk1"/>
                </a:solidFill>
                <a:latin typeface="Alegreya Sans"/>
                <a:ea typeface="Alegreya Sans"/>
                <a:cs typeface="Alegreya Sans"/>
                <a:sym typeface="Alegreya Sans"/>
              </a:endParaRPr>
            </a:p>
            <a:p>
              <a:pPr indent="0" lvl="0" marL="0" rtl="0" algn="ctr">
                <a:spcBef>
                  <a:spcPts val="0"/>
                </a:spcBef>
                <a:spcAft>
                  <a:spcPts val="0"/>
                </a:spcAft>
                <a:buNone/>
              </a:pPr>
              <a:r>
                <a:rPr lang="en" sz="3700">
                  <a:solidFill>
                    <a:srgbClr val="39B54A"/>
                  </a:solidFill>
                  <a:latin typeface="Rubik Glitch"/>
                  <a:ea typeface="Rubik Glitch"/>
                  <a:cs typeface="Rubik Glitch"/>
                  <a:sym typeface="Rubik Glitch"/>
                </a:rPr>
                <a:t>GET HACKED</a:t>
              </a:r>
              <a:endParaRPr sz="3700">
                <a:solidFill>
                  <a:srgbClr val="39B54A"/>
                </a:solidFill>
                <a:latin typeface="Rubik Glitch"/>
                <a:ea typeface="Rubik Glitch"/>
                <a:cs typeface="Rubik Glitch"/>
                <a:sym typeface="Rubik Glitch"/>
              </a:endParaRPr>
            </a:p>
            <a:p>
              <a:pPr indent="0" lvl="0" marL="0" rtl="0" algn="ctr">
                <a:spcBef>
                  <a:spcPts val="0"/>
                </a:spcBef>
                <a:spcAft>
                  <a:spcPts val="0"/>
                </a:spcAft>
                <a:buNone/>
              </a:pPr>
              <a:r>
                <a:rPr b="1" lang="en" sz="3700">
                  <a:solidFill>
                    <a:schemeClr val="dk1"/>
                  </a:solidFill>
                  <a:latin typeface="Alegreya Sans"/>
                  <a:ea typeface="Alegreya Sans"/>
                  <a:cs typeface="Alegreya Sans"/>
                  <a:sym typeface="Alegreya Sans"/>
                </a:rPr>
                <a:t>STOP LAUGHING</a:t>
              </a:r>
              <a:endParaRPr b="1" sz="3700">
                <a:solidFill>
                  <a:schemeClr val="dk1"/>
                </a:solidFill>
                <a:latin typeface="Alegreya Sans"/>
                <a:ea typeface="Alegreya Sans"/>
                <a:cs typeface="Alegreya Sans"/>
                <a:sym typeface="Alegreya Sans"/>
              </a:endParaRPr>
            </a:p>
          </p:txBody>
        </p:sp>
      </p:grpSp>
      <p:sp>
        <p:nvSpPr>
          <p:cNvPr id="1064" name="Google Shape;1064;p1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2" name="Shape 1772"/>
        <p:cNvGrpSpPr/>
        <p:nvPr/>
      </p:nvGrpSpPr>
      <p:grpSpPr>
        <a:xfrm>
          <a:off x="0" y="0"/>
          <a:ext cx="0" cy="0"/>
          <a:chOff x="0" y="0"/>
          <a:chExt cx="0" cy="0"/>
        </a:xfrm>
      </p:grpSpPr>
      <p:sp>
        <p:nvSpPr>
          <p:cNvPr id="1773" name="Google Shape;1773;p19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Internet Safety Quick Tips</a:t>
            </a:r>
            <a:endParaRPr/>
          </a:p>
        </p:txBody>
      </p:sp>
      <p:sp>
        <p:nvSpPr>
          <p:cNvPr id="1774" name="Google Shape;1774;p194"/>
          <p:cNvSpPr txBox="1"/>
          <p:nvPr/>
        </p:nvSpPr>
        <p:spPr>
          <a:xfrm>
            <a:off x="720000" y="1017728"/>
            <a:ext cx="4525200" cy="38229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rgbClr val="FFFFFF"/>
              </a:buClr>
              <a:buSzPts val="2000"/>
              <a:buFont typeface="Alegreya Sans"/>
              <a:buChar char="●"/>
            </a:pPr>
            <a:r>
              <a:rPr lang="en" sz="2000" u="sng">
                <a:solidFill>
                  <a:srgbClr val="FFFFFF"/>
                </a:solidFill>
                <a:latin typeface="Alegreya Sans"/>
                <a:ea typeface="Alegreya Sans"/>
                <a:cs typeface="Alegreya Sans"/>
                <a:sym typeface="Alegreya Sans"/>
              </a:rPr>
              <a:t>Never</a:t>
            </a:r>
            <a:r>
              <a:rPr lang="en" sz="2000">
                <a:solidFill>
                  <a:srgbClr val="FFFFFF"/>
                </a:solidFill>
                <a:latin typeface="Alegreya Sans"/>
                <a:ea typeface="Alegreya Sans"/>
                <a:cs typeface="Alegreya Sans"/>
                <a:sym typeface="Alegreya Sans"/>
              </a:rPr>
              <a:t> click or install anything based on a pop-up from a website</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“Trusted” websites can &amp; have hosted malware, aka malvertising</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Local news, local schools?</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WSJ, Forbes, ESPN, Yahoo, etc.</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Limit browsing to business relevant sites?</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Avoid public: Wi-Fi, computers (hotels, libraries), charging, etc.</a:t>
            </a:r>
            <a:endParaRPr sz="2000">
              <a:solidFill>
                <a:srgbClr val="FFFFFF"/>
              </a:solidFill>
              <a:latin typeface="Alegreya Sans"/>
              <a:ea typeface="Alegreya Sans"/>
              <a:cs typeface="Alegreya Sans"/>
              <a:sym typeface="Alegreya Sans"/>
            </a:endParaRPr>
          </a:p>
        </p:txBody>
      </p:sp>
      <p:sp>
        <p:nvSpPr>
          <p:cNvPr id="1775" name="Google Shape;1775;p194"/>
          <p:cNvSpPr txBox="1"/>
          <p:nvPr/>
        </p:nvSpPr>
        <p:spPr>
          <a:xfrm>
            <a:off x="5500225" y="955100"/>
            <a:ext cx="3444600" cy="86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600">
                <a:solidFill>
                  <a:srgbClr val="FFFFFF"/>
                </a:solidFill>
                <a:latin typeface="Alegreya Sans"/>
                <a:ea typeface="Alegreya Sans"/>
                <a:cs typeface="Alegreya Sans"/>
                <a:sym typeface="Alegreya Sans"/>
              </a:rPr>
              <a:t>Do </a:t>
            </a:r>
            <a:r>
              <a:rPr lang="en" sz="1600" u="sng">
                <a:solidFill>
                  <a:srgbClr val="FFFFFF"/>
                </a:solidFill>
                <a:latin typeface="Alegreya Sans"/>
                <a:ea typeface="Alegreya Sans"/>
                <a:cs typeface="Alegreya Sans"/>
                <a:sym typeface="Alegreya Sans"/>
              </a:rPr>
              <a:t>NOT</a:t>
            </a:r>
            <a:r>
              <a:rPr lang="en" sz="1600">
                <a:solidFill>
                  <a:srgbClr val="FFFFFF"/>
                </a:solidFill>
                <a:latin typeface="Alegreya Sans"/>
                <a:ea typeface="Alegreya Sans"/>
                <a:cs typeface="Alegreya Sans"/>
                <a:sym typeface="Alegreya Sans"/>
              </a:rPr>
              <a:t> assume a site is legitimate simply because of the “padlock”</a:t>
            </a:r>
            <a:endParaRPr sz="1600">
              <a:solidFill>
                <a:srgbClr val="FFFFFF"/>
              </a:solidFill>
              <a:latin typeface="Alegreya Sans"/>
              <a:ea typeface="Alegreya Sans"/>
              <a:cs typeface="Alegreya Sans"/>
              <a:sym typeface="Alegreya Sans"/>
            </a:endParaRPr>
          </a:p>
          <a:p>
            <a:pPr indent="0" lvl="0" marL="0" rtl="0" algn="ctr">
              <a:lnSpc>
                <a:spcPct val="115000"/>
              </a:lnSpc>
              <a:spcBef>
                <a:spcPts val="1600"/>
              </a:spcBef>
              <a:spcAft>
                <a:spcPts val="1600"/>
              </a:spcAft>
              <a:buNone/>
            </a:pPr>
            <a:r>
              <a:t/>
            </a:r>
            <a:endParaRPr i="1" sz="1800">
              <a:solidFill>
                <a:srgbClr val="FFFFFF"/>
              </a:solidFill>
              <a:latin typeface="Alegreya Sans"/>
              <a:ea typeface="Alegreya Sans"/>
              <a:cs typeface="Alegreya Sans"/>
              <a:sym typeface="Alegreya Sans"/>
            </a:endParaRPr>
          </a:p>
        </p:txBody>
      </p:sp>
      <p:pic>
        <p:nvPicPr>
          <p:cNvPr id="1776" name="Google Shape;1776;p194"/>
          <p:cNvPicPr preferRelativeResize="0"/>
          <p:nvPr/>
        </p:nvPicPr>
        <p:blipFill rotWithShape="1">
          <a:blip r:embed="rId3">
            <a:alphaModFix/>
          </a:blip>
          <a:srcRect b="0" l="641" r="631" t="0"/>
          <a:stretch/>
        </p:blipFill>
        <p:spPr>
          <a:xfrm>
            <a:off x="6282325" y="1884202"/>
            <a:ext cx="1880400" cy="1074600"/>
          </a:xfrm>
          <a:prstGeom prst="rect">
            <a:avLst/>
          </a:prstGeom>
          <a:noFill/>
          <a:ln>
            <a:noFill/>
          </a:ln>
        </p:spPr>
      </p:pic>
      <p:pic>
        <p:nvPicPr>
          <p:cNvPr id="1777" name="Google Shape;1777;p194"/>
          <p:cNvPicPr preferRelativeResize="0"/>
          <p:nvPr/>
        </p:nvPicPr>
        <p:blipFill>
          <a:blip r:embed="rId4">
            <a:alphaModFix/>
          </a:blip>
          <a:stretch>
            <a:fillRect/>
          </a:stretch>
        </p:blipFill>
        <p:spPr>
          <a:xfrm>
            <a:off x="6131777" y="4144057"/>
            <a:ext cx="2208900" cy="537000"/>
          </a:xfrm>
          <a:prstGeom prst="roundRect">
            <a:avLst>
              <a:gd fmla="val 16667" name="adj"/>
            </a:avLst>
          </a:prstGeom>
          <a:noFill/>
          <a:ln cap="flat" cmpd="sng" w="19050">
            <a:solidFill>
              <a:srgbClr val="FF0000"/>
            </a:solidFill>
            <a:prstDash val="solid"/>
            <a:round/>
            <a:headEnd len="sm" w="sm" type="none"/>
            <a:tailEnd len="sm" w="sm" type="none"/>
          </a:ln>
        </p:spPr>
      </p:pic>
      <p:sp>
        <p:nvSpPr>
          <p:cNvPr id="1778" name="Google Shape;1778;p194"/>
          <p:cNvSpPr txBox="1"/>
          <p:nvPr/>
        </p:nvSpPr>
        <p:spPr>
          <a:xfrm>
            <a:off x="6131675" y="3657022"/>
            <a:ext cx="2208900" cy="393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600">
                <a:solidFill>
                  <a:srgbClr val="FFFFFF"/>
                </a:solidFill>
                <a:latin typeface="Alegreya Sans"/>
                <a:ea typeface="Alegreya Sans"/>
                <a:cs typeface="Alegreya Sans"/>
                <a:sym typeface="Alegreya Sans"/>
              </a:rPr>
              <a:t>No more padlock?</a:t>
            </a:r>
            <a:endParaRPr sz="1600">
              <a:solidFill>
                <a:srgbClr val="FFFFFF"/>
              </a:solidFill>
              <a:latin typeface="Alegreya Sans"/>
              <a:ea typeface="Alegreya Sans"/>
              <a:cs typeface="Alegreya Sans"/>
              <a:sym typeface="Alegreya Sans"/>
            </a:endParaRPr>
          </a:p>
          <a:p>
            <a:pPr indent="0" lvl="0" marL="0" rtl="0" algn="ctr">
              <a:lnSpc>
                <a:spcPct val="115000"/>
              </a:lnSpc>
              <a:spcBef>
                <a:spcPts val="1600"/>
              </a:spcBef>
              <a:spcAft>
                <a:spcPts val="1600"/>
              </a:spcAft>
              <a:buNone/>
            </a:pPr>
            <a:r>
              <a:t/>
            </a:r>
            <a:endParaRPr i="1" sz="1800">
              <a:solidFill>
                <a:srgbClr val="FFFFFF"/>
              </a:solidFill>
              <a:latin typeface="Alegreya Sans"/>
              <a:ea typeface="Alegreya Sans"/>
              <a:cs typeface="Alegreya Sans"/>
              <a:sym typeface="Alegreya Sans"/>
            </a:endParaRPr>
          </a:p>
        </p:txBody>
      </p:sp>
      <p:grpSp>
        <p:nvGrpSpPr>
          <p:cNvPr id="1779" name="Google Shape;1779;p194"/>
          <p:cNvGrpSpPr/>
          <p:nvPr/>
        </p:nvGrpSpPr>
        <p:grpSpPr>
          <a:xfrm flipH="1">
            <a:off x="8535387" y="820832"/>
            <a:ext cx="358349" cy="353587"/>
            <a:chOff x="-34421275" y="2631050"/>
            <a:chExt cx="295375" cy="291450"/>
          </a:xfrm>
        </p:grpSpPr>
        <p:sp>
          <p:nvSpPr>
            <p:cNvPr id="1780" name="Google Shape;1780;p194"/>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194"/>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194"/>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194"/>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784" name="Google Shape;1784;p194"/>
          <p:cNvPicPr preferRelativeResize="0"/>
          <p:nvPr/>
        </p:nvPicPr>
        <p:blipFill>
          <a:blip r:embed="rId5">
            <a:alphaModFix/>
          </a:blip>
          <a:stretch>
            <a:fillRect/>
          </a:stretch>
        </p:blipFill>
        <p:spPr>
          <a:xfrm>
            <a:off x="6236500" y="1671850"/>
            <a:ext cx="1999475" cy="2069825"/>
          </a:xfrm>
          <a:prstGeom prst="rect">
            <a:avLst/>
          </a:prstGeom>
          <a:noFill/>
          <a:ln>
            <a:noFill/>
          </a:ln>
        </p:spPr>
      </p:pic>
      <p:sp>
        <p:nvSpPr>
          <p:cNvPr id="1785" name="Google Shape;1785;p19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19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Internet Privacy</a:t>
            </a:r>
            <a:endParaRPr/>
          </a:p>
        </p:txBody>
      </p:sp>
      <p:sp>
        <p:nvSpPr>
          <p:cNvPr id="1791" name="Google Shape;1791;p195"/>
          <p:cNvSpPr txBox="1"/>
          <p:nvPr/>
        </p:nvSpPr>
        <p:spPr>
          <a:xfrm>
            <a:off x="720000" y="1017725"/>
            <a:ext cx="7711800" cy="39375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Data is the new gold -&gt; your data </a:t>
            </a:r>
            <a:r>
              <a:rPr lang="en" sz="2000" u="sng">
                <a:solidFill>
                  <a:srgbClr val="FFFFFF"/>
                </a:solidFill>
                <a:latin typeface="Alegreya Sans"/>
                <a:ea typeface="Alegreya Sans"/>
                <a:cs typeface="Alegreya Sans"/>
                <a:sym typeface="Alegreya Sans"/>
              </a:rPr>
              <a:t>is</a:t>
            </a:r>
            <a:r>
              <a:rPr lang="en" sz="2000">
                <a:solidFill>
                  <a:srgbClr val="FFFFFF"/>
                </a:solidFill>
                <a:latin typeface="Alegreya Sans"/>
                <a:ea typeface="Alegreya Sans"/>
                <a:cs typeface="Alegreya Sans"/>
                <a:sym typeface="Alegreya Sans"/>
              </a:rPr>
              <a:t> valuable!</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If you’re not paying for it, are you the product?</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Data analytics &amp; predictive results</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Examples: advertising &amp; insurance rates </a:t>
            </a:r>
            <a:endParaRPr sz="2000">
              <a:solidFill>
                <a:srgbClr val="FFFFFF"/>
              </a:solidFill>
              <a:latin typeface="Alegreya Sans"/>
              <a:ea typeface="Alegreya Sans"/>
              <a:cs typeface="Alegreya Sans"/>
              <a:sym typeface="Alegreya Sans"/>
            </a:endParaRPr>
          </a:p>
          <a:p>
            <a:pPr indent="-355600" lvl="0" marL="4572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Are you oversharing? </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“Fun” online surveys =&gt; data harvesting</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Default privacy settings on social media</a:t>
            </a:r>
            <a:endParaRPr sz="2000">
              <a:solidFill>
                <a:srgbClr val="FFFFFF"/>
              </a:solidFill>
              <a:latin typeface="Alegreya Sans"/>
              <a:ea typeface="Alegreya Sans"/>
              <a:cs typeface="Alegreya Sans"/>
              <a:sym typeface="Alegreya Sans"/>
            </a:endParaRPr>
          </a:p>
          <a:p>
            <a:pPr indent="-355600" lvl="1" marL="9144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Vacation photos &amp; checking-in (location sharing)</a:t>
            </a:r>
            <a:endParaRPr sz="2000">
              <a:solidFill>
                <a:srgbClr val="FFFFFF"/>
              </a:solidFill>
              <a:latin typeface="Alegreya Sans"/>
              <a:ea typeface="Alegreya Sans"/>
              <a:cs typeface="Alegreya Sans"/>
              <a:sym typeface="Alegreya Sans"/>
            </a:endParaRPr>
          </a:p>
          <a:p>
            <a:pPr indent="-355600" lvl="2" marL="13716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Thieves see that information also</a:t>
            </a:r>
            <a:endParaRPr sz="2000">
              <a:solidFill>
                <a:srgbClr val="FFFFFF"/>
              </a:solidFill>
              <a:latin typeface="Alegreya Sans"/>
              <a:ea typeface="Alegreya Sans"/>
              <a:cs typeface="Alegreya Sans"/>
              <a:sym typeface="Alegreya Sans"/>
            </a:endParaRPr>
          </a:p>
          <a:p>
            <a:pPr indent="-355600" lvl="2" marL="1371600" rtl="0" algn="l">
              <a:lnSpc>
                <a:spcPct val="115000"/>
              </a:lnSpc>
              <a:spcBef>
                <a:spcPts val="0"/>
              </a:spcBef>
              <a:spcAft>
                <a:spcPts val="0"/>
              </a:spcAft>
              <a:buClr>
                <a:srgbClr val="FFFFFF"/>
              </a:buClr>
              <a:buSzPts val="2000"/>
              <a:buFont typeface="Alegreya Sans"/>
              <a:buChar char="■"/>
            </a:pPr>
            <a:r>
              <a:rPr lang="en" sz="2000">
                <a:solidFill>
                  <a:srgbClr val="FFFFFF"/>
                </a:solidFill>
                <a:latin typeface="Alegreya Sans"/>
                <a:ea typeface="Alegreya Sans"/>
                <a:cs typeface="Alegreya Sans"/>
                <a:sym typeface="Alegreya Sans"/>
              </a:rPr>
              <a:t>Would you be comfortable telling people on the street? </a:t>
            </a:r>
            <a:endParaRPr sz="2000">
              <a:solidFill>
                <a:srgbClr val="FFFFFF"/>
              </a:solidFill>
              <a:latin typeface="Alegreya Sans"/>
              <a:ea typeface="Alegreya Sans"/>
              <a:cs typeface="Alegreya Sans"/>
              <a:sym typeface="Alegreya Sans"/>
            </a:endParaRPr>
          </a:p>
        </p:txBody>
      </p:sp>
      <p:grpSp>
        <p:nvGrpSpPr>
          <p:cNvPr id="1792" name="Google Shape;1792;p195"/>
          <p:cNvGrpSpPr/>
          <p:nvPr/>
        </p:nvGrpSpPr>
        <p:grpSpPr>
          <a:xfrm>
            <a:off x="6500600" y="1352550"/>
            <a:ext cx="2438400" cy="2438400"/>
            <a:chOff x="6500600" y="1352550"/>
            <a:chExt cx="2438400" cy="2438400"/>
          </a:xfrm>
        </p:grpSpPr>
        <p:pic>
          <p:nvPicPr>
            <p:cNvPr id="1793" name="Google Shape;1793;p195"/>
            <p:cNvPicPr preferRelativeResize="0"/>
            <p:nvPr/>
          </p:nvPicPr>
          <p:blipFill rotWithShape="1">
            <a:blip r:embed="rId3">
              <a:alphaModFix/>
            </a:blip>
            <a:srcRect b="7395" l="0" r="0" t="12828"/>
            <a:stretch/>
          </p:blipFill>
          <p:spPr>
            <a:xfrm>
              <a:off x="6619750" y="1645225"/>
              <a:ext cx="2188800" cy="1180800"/>
            </a:xfrm>
            <a:prstGeom prst="rect">
              <a:avLst/>
            </a:prstGeom>
            <a:noFill/>
            <a:ln>
              <a:noFill/>
            </a:ln>
          </p:spPr>
        </p:pic>
        <p:pic>
          <p:nvPicPr>
            <p:cNvPr id="1794" name="Google Shape;1794;p195"/>
            <p:cNvPicPr preferRelativeResize="0"/>
            <p:nvPr/>
          </p:nvPicPr>
          <p:blipFill>
            <a:blip r:embed="rId4">
              <a:alphaModFix/>
            </a:blip>
            <a:stretch>
              <a:fillRect/>
            </a:stretch>
          </p:blipFill>
          <p:spPr>
            <a:xfrm>
              <a:off x="6500600" y="1352550"/>
              <a:ext cx="2438400" cy="2438400"/>
            </a:xfrm>
            <a:prstGeom prst="rect">
              <a:avLst/>
            </a:prstGeom>
            <a:noFill/>
            <a:ln>
              <a:noFill/>
            </a:ln>
          </p:spPr>
        </p:pic>
      </p:grpSp>
      <p:sp>
        <p:nvSpPr>
          <p:cNvPr id="1795" name="Google Shape;1795;p19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p19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Uh oh! You’ve been scammed!</a:t>
            </a:r>
            <a:endParaRPr/>
          </a:p>
        </p:txBody>
      </p:sp>
      <p:sp>
        <p:nvSpPr>
          <p:cNvPr id="1801" name="Google Shape;1801;p196"/>
          <p:cNvSpPr txBox="1"/>
          <p:nvPr/>
        </p:nvSpPr>
        <p:spPr>
          <a:xfrm>
            <a:off x="720000" y="1017725"/>
            <a:ext cx="5199600" cy="3822900"/>
          </a:xfrm>
          <a:prstGeom prst="rect">
            <a:avLst/>
          </a:prstGeom>
          <a:noFill/>
          <a:ln>
            <a:noFill/>
          </a:ln>
        </p:spPr>
        <p:txBody>
          <a:bodyPr anchorCtr="0" anchor="t" bIns="91425" lIns="91425" spcFirstLastPara="1" rIns="91425" wrap="square" tIns="91425">
            <a:noAutofit/>
          </a:bodyPr>
          <a:lstStyle/>
          <a:p>
            <a:pPr indent="-343852" lvl="0" marL="457200" rtl="0" algn="l">
              <a:lnSpc>
                <a:spcPct val="105000"/>
              </a:lnSpc>
              <a:spcBef>
                <a:spcPts val="0"/>
              </a:spcBef>
              <a:spcAft>
                <a:spcPts val="0"/>
              </a:spcAft>
              <a:buClr>
                <a:schemeClr val="dk1"/>
              </a:buClr>
              <a:buSzPts val="1815"/>
              <a:buFont typeface="Alegreya Sans"/>
              <a:buChar char="●"/>
            </a:pPr>
            <a:r>
              <a:rPr lang="en" sz="1815">
                <a:solidFill>
                  <a:schemeClr val="dk1"/>
                </a:solidFill>
                <a:latin typeface="Alegreya Sans"/>
                <a:ea typeface="Alegreya Sans"/>
                <a:cs typeface="Alegreya Sans"/>
                <a:sym typeface="Alegreya Sans"/>
              </a:rPr>
              <a:t>It happens! Don’t be ashamed! </a:t>
            </a:r>
            <a:endParaRPr sz="1815">
              <a:solidFill>
                <a:schemeClr val="dk1"/>
              </a:solidFill>
              <a:latin typeface="Alegreya Sans"/>
              <a:ea typeface="Alegreya Sans"/>
              <a:cs typeface="Alegreya Sans"/>
              <a:sym typeface="Alegreya Sans"/>
            </a:endParaRPr>
          </a:p>
          <a:p>
            <a:pPr indent="-343852" lvl="0" marL="457200" rtl="0" algn="l">
              <a:lnSpc>
                <a:spcPct val="105000"/>
              </a:lnSpc>
              <a:spcBef>
                <a:spcPts val="0"/>
              </a:spcBef>
              <a:spcAft>
                <a:spcPts val="0"/>
              </a:spcAft>
              <a:buClr>
                <a:schemeClr val="dk1"/>
              </a:buClr>
              <a:buSzPts val="1815"/>
              <a:buFont typeface="Alegreya Sans"/>
              <a:buChar char="●"/>
            </a:pPr>
            <a:r>
              <a:rPr lang="en" sz="1815">
                <a:solidFill>
                  <a:schemeClr val="dk1"/>
                </a:solidFill>
                <a:latin typeface="Alegreya Sans"/>
                <a:ea typeface="Alegreya Sans"/>
                <a:cs typeface="Alegreya Sans"/>
                <a:sym typeface="Alegreya Sans"/>
              </a:rPr>
              <a:t>Don’t panic, but don’t wait around</a:t>
            </a:r>
            <a:endParaRPr sz="1815">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Unplug computer!</a:t>
            </a:r>
            <a:endParaRPr sz="1729">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Contact your technical support</a:t>
            </a:r>
            <a:endParaRPr sz="1729">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Write down details - event timeline, financial accounts, credentials used, phone numbers, etc.</a:t>
            </a:r>
            <a:endParaRPr sz="1729">
              <a:solidFill>
                <a:schemeClr val="dk1"/>
              </a:solidFill>
              <a:latin typeface="Alegreya Sans"/>
              <a:ea typeface="Alegreya Sans"/>
              <a:cs typeface="Alegreya Sans"/>
              <a:sym typeface="Alegreya Sans"/>
            </a:endParaRPr>
          </a:p>
          <a:p>
            <a:pPr indent="-343852" lvl="0" marL="457200" rtl="0" algn="l">
              <a:lnSpc>
                <a:spcPct val="105000"/>
              </a:lnSpc>
              <a:spcBef>
                <a:spcPts val="0"/>
              </a:spcBef>
              <a:spcAft>
                <a:spcPts val="0"/>
              </a:spcAft>
              <a:buClr>
                <a:schemeClr val="dk1"/>
              </a:buClr>
              <a:buSzPts val="1815"/>
              <a:buFont typeface="Alegreya Sans"/>
              <a:buChar char="●"/>
            </a:pPr>
            <a:r>
              <a:rPr lang="en" sz="1815">
                <a:solidFill>
                  <a:schemeClr val="dk1"/>
                </a:solidFill>
                <a:latin typeface="Alegreya Sans"/>
                <a:ea typeface="Alegreya Sans"/>
                <a:cs typeface="Alegreya Sans"/>
                <a:sym typeface="Alegreya Sans"/>
              </a:rPr>
              <a:t>Ransomware or scam</a:t>
            </a:r>
            <a:endParaRPr sz="1815">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Report the incident to law enforcement? </a:t>
            </a:r>
            <a:endParaRPr sz="1729">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In the US</a:t>
            </a:r>
            <a:endParaRPr sz="1729">
              <a:solidFill>
                <a:schemeClr val="dk1"/>
              </a:solidFill>
              <a:latin typeface="Alegreya Sans"/>
              <a:ea typeface="Alegreya Sans"/>
              <a:cs typeface="Alegreya Sans"/>
              <a:sym typeface="Alegreya Sans"/>
            </a:endParaRPr>
          </a:p>
          <a:p>
            <a:pPr indent="-338455" lvl="2" marL="13716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BBB - https://www.bbb.org/scamtracker</a:t>
            </a:r>
            <a:endParaRPr sz="1729">
              <a:solidFill>
                <a:schemeClr val="dk1"/>
              </a:solidFill>
              <a:latin typeface="Alegreya Sans"/>
              <a:ea typeface="Alegreya Sans"/>
              <a:cs typeface="Alegreya Sans"/>
              <a:sym typeface="Alegreya Sans"/>
            </a:endParaRPr>
          </a:p>
          <a:p>
            <a:pPr indent="-338455" lvl="2" marL="13716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FBI - Ransomware keys may be available</a:t>
            </a:r>
            <a:endParaRPr sz="1729">
              <a:solidFill>
                <a:schemeClr val="dk1"/>
              </a:solidFill>
              <a:latin typeface="Alegreya Sans"/>
              <a:ea typeface="Alegreya Sans"/>
              <a:cs typeface="Alegreya Sans"/>
              <a:sym typeface="Alegreya Sans"/>
            </a:endParaRPr>
          </a:p>
          <a:p>
            <a:pPr indent="-338455" lvl="2" marL="13716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FTC - https://reportfraud.ftc.gov/</a:t>
            </a:r>
            <a:endParaRPr sz="1729">
              <a:solidFill>
                <a:schemeClr val="dk1"/>
              </a:solidFill>
              <a:latin typeface="Alegreya Sans"/>
              <a:ea typeface="Alegreya Sans"/>
              <a:cs typeface="Alegreya Sans"/>
              <a:sym typeface="Alegreya Sans"/>
            </a:endParaRPr>
          </a:p>
          <a:p>
            <a:pPr indent="-338455" lvl="1" marL="914400" rtl="0" algn="l">
              <a:lnSpc>
                <a:spcPct val="105000"/>
              </a:lnSpc>
              <a:spcBef>
                <a:spcPts val="0"/>
              </a:spcBef>
              <a:spcAft>
                <a:spcPts val="0"/>
              </a:spcAft>
              <a:buClr>
                <a:schemeClr val="dk1"/>
              </a:buClr>
              <a:buSzPts val="1730"/>
              <a:buFont typeface="Alegreya Sans"/>
              <a:buChar char="○"/>
            </a:pPr>
            <a:r>
              <a:rPr lang="en" sz="1729">
                <a:solidFill>
                  <a:schemeClr val="dk1"/>
                </a:solidFill>
                <a:latin typeface="Alegreya Sans"/>
                <a:ea typeface="Alegreya Sans"/>
                <a:cs typeface="Alegreya Sans"/>
                <a:sym typeface="Alegreya Sans"/>
              </a:rPr>
              <a:t>https://www.nomoreransom.org/</a:t>
            </a:r>
            <a:endParaRPr sz="1900" u="sng">
              <a:solidFill>
                <a:srgbClr val="FFFFFF"/>
              </a:solidFill>
              <a:latin typeface="Alegreya Sans"/>
              <a:ea typeface="Alegreya Sans"/>
              <a:cs typeface="Alegreya Sans"/>
              <a:sym typeface="Alegreya Sans"/>
            </a:endParaRPr>
          </a:p>
        </p:txBody>
      </p:sp>
      <p:pic>
        <p:nvPicPr>
          <p:cNvPr id="1802" name="Google Shape;1802;p196"/>
          <p:cNvPicPr preferRelativeResize="0"/>
          <p:nvPr/>
        </p:nvPicPr>
        <p:blipFill rotWithShape="1">
          <a:blip r:embed="rId3">
            <a:alphaModFix/>
          </a:blip>
          <a:srcRect b="24149" l="3776" r="8187" t="2244"/>
          <a:stretch/>
        </p:blipFill>
        <p:spPr>
          <a:xfrm>
            <a:off x="6118250" y="1352763"/>
            <a:ext cx="2556900" cy="1544100"/>
          </a:xfrm>
          <a:prstGeom prst="roundRect">
            <a:avLst>
              <a:gd fmla="val 16667" name="adj"/>
            </a:avLst>
          </a:prstGeom>
          <a:noFill/>
          <a:ln>
            <a:noFill/>
          </a:ln>
        </p:spPr>
      </p:pic>
      <p:pic>
        <p:nvPicPr>
          <p:cNvPr id="1803" name="Google Shape;1803;p196"/>
          <p:cNvPicPr preferRelativeResize="0"/>
          <p:nvPr/>
        </p:nvPicPr>
        <p:blipFill rotWithShape="1">
          <a:blip r:embed="rId4">
            <a:alphaModFix/>
          </a:blip>
          <a:srcRect b="3278" l="30546" r="30425" t="3035"/>
          <a:stretch/>
        </p:blipFill>
        <p:spPr>
          <a:xfrm>
            <a:off x="6118250" y="3104025"/>
            <a:ext cx="1058400" cy="1338000"/>
          </a:xfrm>
          <a:prstGeom prst="roundRect">
            <a:avLst>
              <a:gd fmla="val 16667" name="adj"/>
            </a:avLst>
          </a:prstGeom>
          <a:noFill/>
          <a:ln>
            <a:noFill/>
          </a:ln>
        </p:spPr>
      </p:pic>
      <p:pic>
        <p:nvPicPr>
          <p:cNvPr id="1804" name="Google Shape;1804;p196"/>
          <p:cNvPicPr preferRelativeResize="0"/>
          <p:nvPr/>
        </p:nvPicPr>
        <p:blipFill>
          <a:blip r:embed="rId5">
            <a:alphaModFix/>
          </a:blip>
          <a:stretch>
            <a:fillRect/>
          </a:stretch>
        </p:blipFill>
        <p:spPr>
          <a:xfrm>
            <a:off x="7343771" y="3134387"/>
            <a:ext cx="1331274" cy="1371200"/>
          </a:xfrm>
          <a:prstGeom prst="rect">
            <a:avLst/>
          </a:prstGeom>
          <a:noFill/>
          <a:ln>
            <a:noFill/>
          </a:ln>
        </p:spPr>
      </p:pic>
      <p:sp>
        <p:nvSpPr>
          <p:cNvPr id="1805" name="Google Shape;1805;p19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9" name="Shape 1809"/>
        <p:cNvGrpSpPr/>
        <p:nvPr/>
      </p:nvGrpSpPr>
      <p:grpSpPr>
        <a:xfrm>
          <a:off x="0" y="0"/>
          <a:ext cx="0" cy="0"/>
          <a:chOff x="0" y="0"/>
          <a:chExt cx="0" cy="0"/>
        </a:xfrm>
      </p:grpSpPr>
      <p:sp>
        <p:nvSpPr>
          <p:cNvPr id="1810" name="Google Shape;1810;p197"/>
          <p:cNvSpPr txBox="1"/>
          <p:nvPr>
            <p:ph idx="4294967295"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Resources</a:t>
            </a:r>
            <a:endParaRPr/>
          </a:p>
        </p:txBody>
      </p:sp>
      <p:sp>
        <p:nvSpPr>
          <p:cNvPr id="1811" name="Google Shape;1811;p197"/>
          <p:cNvSpPr txBox="1"/>
          <p:nvPr/>
        </p:nvSpPr>
        <p:spPr>
          <a:xfrm>
            <a:off x="720000" y="1017725"/>
            <a:ext cx="7773900" cy="38229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When in doubt, ask questions</a:t>
            </a:r>
            <a:endParaRPr sz="2000">
              <a:solidFill>
                <a:schemeClr val="dk1"/>
              </a:solidFill>
              <a:latin typeface="Alegreya Sans"/>
              <a:ea typeface="Alegreya Sans"/>
              <a:cs typeface="Alegreya Sans"/>
              <a:sym typeface="Alegreya Sans"/>
            </a:endParaRPr>
          </a:p>
          <a:p>
            <a:pPr indent="-349250" lvl="1" marL="9144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Your IT dept/provider? </a:t>
            </a:r>
            <a:endParaRPr sz="1900">
              <a:solidFill>
                <a:schemeClr val="dk1"/>
              </a:solidFill>
              <a:latin typeface="Alegreya Sans"/>
              <a:ea typeface="Alegreya Sans"/>
              <a:cs typeface="Alegreya Sans"/>
              <a:sym typeface="Alegreya Sans"/>
            </a:endParaRPr>
          </a:p>
          <a:p>
            <a:pPr indent="-349250" lvl="0" marL="457200" rtl="0" algn="l">
              <a:spcBef>
                <a:spcPts val="0"/>
              </a:spcBef>
              <a:spcAft>
                <a:spcPts val="0"/>
              </a:spcAft>
              <a:buClr>
                <a:schemeClr val="dk1"/>
              </a:buClr>
              <a:buSzPts val="1900"/>
              <a:buFont typeface="Alegreya Sans"/>
              <a:buChar char="●"/>
            </a:pPr>
            <a:r>
              <a:rPr lang="en" sz="1900">
                <a:solidFill>
                  <a:schemeClr val="dk1"/>
                </a:solidFill>
                <a:latin typeface="Alegreya Sans"/>
                <a:ea typeface="Alegreya Sans"/>
                <a:cs typeface="Alegreya Sans"/>
                <a:sym typeface="Alegreya Sans"/>
              </a:rPr>
              <a:t>Don’t stop here! Attacks change, so should you</a:t>
            </a:r>
            <a:endParaRPr sz="1900">
              <a:solidFill>
                <a:schemeClr val="dk1"/>
              </a:solidFill>
              <a:latin typeface="Alegreya Sans"/>
              <a:ea typeface="Alegreya Sans"/>
              <a:cs typeface="Alegreya Sans"/>
              <a:sym typeface="Alegreya Sans"/>
            </a:endParaRPr>
          </a:p>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Additional Resources </a:t>
            </a:r>
            <a:endParaRPr sz="2000">
              <a:solidFill>
                <a:schemeClr val="dk1"/>
              </a:solidFill>
              <a:latin typeface="Alegreya Sans"/>
              <a:ea typeface="Alegreya Sans"/>
              <a:cs typeface="Alegreya Sans"/>
              <a:sym typeface="Alegreya Sans"/>
            </a:endParaRPr>
          </a:p>
          <a:p>
            <a:pPr indent="-355600" lvl="1" marL="9144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SANS Ouch! - free monthly newsletter</a:t>
            </a:r>
            <a:endParaRPr sz="2000">
              <a:solidFill>
                <a:schemeClr val="dk1"/>
              </a:solidFill>
              <a:latin typeface="Alegreya Sans"/>
              <a:ea typeface="Alegreya Sans"/>
              <a:cs typeface="Alegreya Sans"/>
              <a:sym typeface="Alegreya Sans"/>
            </a:endParaRPr>
          </a:p>
          <a:p>
            <a:pPr indent="-355600" lvl="1" marL="9144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StaySafeOnline.org - numerous free resources</a:t>
            </a:r>
            <a:endParaRPr sz="2000">
              <a:solidFill>
                <a:schemeClr val="dk1"/>
              </a:solidFill>
              <a:latin typeface="Alegreya Sans"/>
              <a:ea typeface="Alegreya Sans"/>
              <a:cs typeface="Alegreya Sans"/>
              <a:sym typeface="Alegreya Sans"/>
            </a:endParaRPr>
          </a:p>
          <a:p>
            <a:pPr indent="-355600" lvl="1" marL="9144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Stop. Think. Connect. - free, little bit of everything</a:t>
            </a:r>
            <a:endParaRPr sz="2000">
              <a:solidFill>
                <a:schemeClr val="dk1"/>
              </a:solidFill>
              <a:latin typeface="Alegreya Sans"/>
              <a:ea typeface="Alegreya Sans"/>
              <a:cs typeface="Alegreya Sans"/>
              <a:sym typeface="Alegreya Sans"/>
            </a:endParaRPr>
          </a:p>
          <a:p>
            <a:pPr indent="-355600" lvl="1" marL="914400" rtl="0" algn="l">
              <a:spcBef>
                <a:spcPts val="0"/>
              </a:spcBef>
              <a:spcAft>
                <a:spcPts val="0"/>
              </a:spcAft>
              <a:buClr>
                <a:schemeClr val="dk1"/>
              </a:buClr>
              <a:buSzPts val="2000"/>
              <a:buFont typeface="Lato"/>
              <a:buChar char="○"/>
            </a:pPr>
            <a:r>
              <a:rPr lang="en" sz="2000">
                <a:solidFill>
                  <a:schemeClr val="dk1"/>
                </a:solidFill>
                <a:latin typeface="Alegreya Sans"/>
                <a:ea typeface="Alegreya Sans"/>
                <a:cs typeface="Alegreya Sans"/>
                <a:sym typeface="Alegreya Sans"/>
              </a:rPr>
              <a:t>TreeTop Security - </a:t>
            </a:r>
            <a:r>
              <a:rPr lang="en" sz="2000" u="sng">
                <a:solidFill>
                  <a:schemeClr val="dk1"/>
                </a:solidFill>
                <a:latin typeface="Alegreya Sans"/>
                <a:ea typeface="Alegreya Sans"/>
                <a:cs typeface="Alegreya Sans"/>
                <a:sym typeface="Alegreya Sans"/>
              </a:rPr>
              <a:t>C</a:t>
            </a:r>
            <a:r>
              <a:rPr lang="en" sz="2000">
                <a:solidFill>
                  <a:schemeClr val="dk1"/>
                </a:solidFill>
                <a:latin typeface="Alegreya Sans"/>
                <a:ea typeface="Alegreya Sans"/>
                <a:cs typeface="Alegreya Sans"/>
                <a:sym typeface="Alegreya Sans"/>
              </a:rPr>
              <a:t>ybersecurity </a:t>
            </a:r>
            <a:r>
              <a:rPr lang="en" sz="2000" u="sng">
                <a:solidFill>
                  <a:schemeClr val="dk1"/>
                </a:solidFill>
                <a:latin typeface="Alegreya Sans"/>
                <a:ea typeface="Alegreya Sans"/>
                <a:cs typeface="Alegreya Sans"/>
                <a:sym typeface="Alegreya Sans"/>
              </a:rPr>
              <a:t>A</a:t>
            </a:r>
            <a:r>
              <a:rPr lang="en" sz="2000">
                <a:solidFill>
                  <a:schemeClr val="dk1"/>
                </a:solidFill>
                <a:latin typeface="Alegreya Sans"/>
                <a:ea typeface="Alegreya Sans"/>
                <a:cs typeface="Alegreya Sans"/>
                <a:sym typeface="Alegreya Sans"/>
              </a:rPr>
              <a:t>wareness </a:t>
            </a:r>
            <a:r>
              <a:rPr lang="en" sz="2000" u="sng">
                <a:solidFill>
                  <a:schemeClr val="dk1"/>
                </a:solidFill>
                <a:latin typeface="Alegreya Sans"/>
                <a:ea typeface="Alegreya Sans"/>
                <a:cs typeface="Alegreya Sans"/>
                <a:sym typeface="Alegreya Sans"/>
              </a:rPr>
              <a:t>T</a:t>
            </a:r>
            <a:r>
              <a:rPr lang="en" sz="2000">
                <a:solidFill>
                  <a:schemeClr val="dk1"/>
                </a:solidFill>
                <a:latin typeface="Alegreya Sans"/>
                <a:ea typeface="Alegreya Sans"/>
                <a:cs typeface="Alegreya Sans"/>
                <a:sym typeface="Alegreya Sans"/>
              </a:rPr>
              <a:t>raining (free)</a:t>
            </a:r>
            <a:br>
              <a:rPr lang="en" sz="2000">
                <a:solidFill>
                  <a:schemeClr val="dk1"/>
                </a:solidFill>
                <a:latin typeface="Alegreya Sans"/>
                <a:ea typeface="Alegreya Sans"/>
                <a:cs typeface="Alegreya Sans"/>
                <a:sym typeface="Alegreya Sans"/>
              </a:rPr>
            </a:br>
            <a:r>
              <a:rPr lang="en" sz="1700">
                <a:solidFill>
                  <a:schemeClr val="dk1"/>
                </a:solidFill>
                <a:latin typeface="Alegreya Sans"/>
                <a:ea typeface="Alegreya Sans"/>
                <a:cs typeface="Alegreya Sans"/>
                <a:sym typeface="Alegreya Sans"/>
              </a:rPr>
              <a:t>These slides, video presentation of this material, value-add worksheets, post-training quizzes, feedback form, newsletter sign-up, certificate of completion &amp; more! - https://www.treetopsecurity.com/CAT</a:t>
            </a:r>
            <a:endParaRPr sz="1700">
              <a:solidFill>
                <a:schemeClr val="dk1"/>
              </a:solidFill>
              <a:latin typeface="Alegreya Sans"/>
              <a:ea typeface="Alegreya Sans"/>
              <a:cs typeface="Alegreya Sans"/>
              <a:sym typeface="Alegreya Sans"/>
            </a:endParaRPr>
          </a:p>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Worksheet #5 - Share this with others</a:t>
            </a:r>
            <a:endParaRPr sz="1700">
              <a:solidFill>
                <a:schemeClr val="dk1"/>
              </a:solidFill>
              <a:latin typeface="Alegreya Sans"/>
              <a:ea typeface="Alegreya Sans"/>
              <a:cs typeface="Alegreya Sans"/>
              <a:sym typeface="Alegreya Sans"/>
            </a:endParaRPr>
          </a:p>
          <a:p>
            <a:pPr indent="0" lvl="0" marL="914400" rtl="0" algn="l">
              <a:spcBef>
                <a:spcPts val="1600"/>
              </a:spcBef>
              <a:spcAft>
                <a:spcPts val="0"/>
              </a:spcAft>
              <a:buNone/>
            </a:pPr>
            <a:r>
              <a:t/>
            </a:r>
            <a:endParaRPr sz="2000">
              <a:solidFill>
                <a:schemeClr val="dk1"/>
              </a:solidFill>
              <a:latin typeface="Alegreya Sans"/>
              <a:ea typeface="Alegreya Sans"/>
              <a:cs typeface="Alegreya Sans"/>
              <a:sym typeface="Alegreya Sans"/>
            </a:endParaRPr>
          </a:p>
          <a:p>
            <a:pPr indent="-343852" lvl="0" marL="457200" rtl="0" algn="l">
              <a:lnSpc>
                <a:spcPct val="105000"/>
              </a:lnSpc>
              <a:spcBef>
                <a:spcPts val="1600"/>
              </a:spcBef>
              <a:spcAft>
                <a:spcPts val="0"/>
              </a:spcAft>
              <a:buClr>
                <a:schemeClr val="dk1"/>
              </a:buClr>
              <a:buSzPts val="1815"/>
              <a:buFont typeface="Alegreya Sans"/>
              <a:buChar char="●"/>
            </a:pPr>
            <a:r>
              <a:t/>
            </a:r>
            <a:endParaRPr sz="1815">
              <a:solidFill>
                <a:schemeClr val="dk1"/>
              </a:solidFill>
              <a:latin typeface="Alegreya Sans"/>
              <a:ea typeface="Alegreya Sans"/>
              <a:cs typeface="Alegreya Sans"/>
              <a:sym typeface="Alegreya Sans"/>
            </a:endParaRPr>
          </a:p>
        </p:txBody>
      </p:sp>
      <p:grpSp>
        <p:nvGrpSpPr>
          <p:cNvPr id="1812" name="Google Shape;1812;p197"/>
          <p:cNvGrpSpPr/>
          <p:nvPr/>
        </p:nvGrpSpPr>
        <p:grpSpPr>
          <a:xfrm>
            <a:off x="6825205" y="1017728"/>
            <a:ext cx="1731579" cy="1726104"/>
            <a:chOff x="-1333975" y="2365850"/>
            <a:chExt cx="292225" cy="293575"/>
          </a:xfrm>
        </p:grpSpPr>
        <p:sp>
          <p:nvSpPr>
            <p:cNvPr id="1813" name="Google Shape;1813;p197"/>
            <p:cNvSpPr/>
            <p:nvPr/>
          </p:nvSpPr>
          <p:spPr>
            <a:xfrm>
              <a:off x="-1285150" y="2365850"/>
              <a:ext cx="191225" cy="293575"/>
            </a:xfrm>
            <a:custGeom>
              <a:rect b="b" l="l" r="r" t="t"/>
              <a:pathLst>
                <a:path extrusionOk="0" h="11743" w="7649">
                  <a:moveTo>
                    <a:pt x="3813" y="684"/>
                  </a:moveTo>
                  <a:cubicBezTo>
                    <a:pt x="5545" y="684"/>
                    <a:pt x="6900" y="2039"/>
                    <a:pt x="6900" y="3740"/>
                  </a:cubicBezTo>
                  <a:cubicBezTo>
                    <a:pt x="6931" y="4780"/>
                    <a:pt x="6553" y="5347"/>
                    <a:pt x="6270" y="5788"/>
                  </a:cubicBezTo>
                  <a:cubicBezTo>
                    <a:pt x="5797" y="6544"/>
                    <a:pt x="5608" y="6922"/>
                    <a:pt x="5608" y="7930"/>
                  </a:cubicBezTo>
                  <a:cubicBezTo>
                    <a:pt x="5608" y="8119"/>
                    <a:pt x="5451" y="8277"/>
                    <a:pt x="5230" y="8277"/>
                  </a:cubicBezTo>
                  <a:lnTo>
                    <a:pt x="2489" y="8277"/>
                  </a:lnTo>
                  <a:cubicBezTo>
                    <a:pt x="2300" y="8277"/>
                    <a:pt x="2143" y="8119"/>
                    <a:pt x="2143" y="7930"/>
                  </a:cubicBezTo>
                  <a:cubicBezTo>
                    <a:pt x="2143" y="6922"/>
                    <a:pt x="1922" y="6576"/>
                    <a:pt x="1450" y="5820"/>
                  </a:cubicBezTo>
                  <a:cubicBezTo>
                    <a:pt x="1198" y="5347"/>
                    <a:pt x="567" y="4528"/>
                    <a:pt x="788" y="3205"/>
                  </a:cubicBezTo>
                  <a:cubicBezTo>
                    <a:pt x="1040" y="1819"/>
                    <a:pt x="2237" y="684"/>
                    <a:pt x="3813" y="684"/>
                  </a:cubicBezTo>
                  <a:close/>
                  <a:moveTo>
                    <a:pt x="4852" y="8907"/>
                  </a:moveTo>
                  <a:lnTo>
                    <a:pt x="4852" y="9569"/>
                  </a:lnTo>
                  <a:lnTo>
                    <a:pt x="4506" y="9569"/>
                  </a:lnTo>
                  <a:cubicBezTo>
                    <a:pt x="4285" y="9569"/>
                    <a:pt x="4128" y="9726"/>
                    <a:pt x="4128" y="9915"/>
                  </a:cubicBezTo>
                  <a:cubicBezTo>
                    <a:pt x="4128" y="10136"/>
                    <a:pt x="4285" y="10293"/>
                    <a:pt x="4506" y="10293"/>
                  </a:cubicBezTo>
                  <a:lnTo>
                    <a:pt x="4852" y="10293"/>
                  </a:lnTo>
                  <a:lnTo>
                    <a:pt x="4852" y="10640"/>
                  </a:lnTo>
                  <a:cubicBezTo>
                    <a:pt x="4884" y="10829"/>
                    <a:pt x="4726" y="10986"/>
                    <a:pt x="4537" y="10986"/>
                  </a:cubicBezTo>
                  <a:lnTo>
                    <a:pt x="3151" y="10986"/>
                  </a:lnTo>
                  <a:cubicBezTo>
                    <a:pt x="2962" y="10986"/>
                    <a:pt x="2804" y="10829"/>
                    <a:pt x="2804" y="10640"/>
                  </a:cubicBezTo>
                  <a:lnTo>
                    <a:pt x="2804" y="10293"/>
                  </a:lnTo>
                  <a:lnTo>
                    <a:pt x="3151" y="10293"/>
                  </a:lnTo>
                  <a:cubicBezTo>
                    <a:pt x="3371" y="10293"/>
                    <a:pt x="3529" y="10136"/>
                    <a:pt x="3529" y="9915"/>
                  </a:cubicBezTo>
                  <a:cubicBezTo>
                    <a:pt x="3529" y="9726"/>
                    <a:pt x="3371" y="9569"/>
                    <a:pt x="3151" y="9569"/>
                  </a:cubicBezTo>
                  <a:lnTo>
                    <a:pt x="2804" y="9569"/>
                  </a:lnTo>
                  <a:lnTo>
                    <a:pt x="2804" y="8907"/>
                  </a:lnTo>
                  <a:close/>
                  <a:moveTo>
                    <a:pt x="3897" y="1"/>
                  </a:moveTo>
                  <a:cubicBezTo>
                    <a:pt x="3632" y="1"/>
                    <a:pt x="3361" y="28"/>
                    <a:pt x="3088" y="86"/>
                  </a:cubicBezTo>
                  <a:cubicBezTo>
                    <a:pt x="1607" y="401"/>
                    <a:pt x="441" y="1566"/>
                    <a:pt x="158" y="3079"/>
                  </a:cubicBezTo>
                  <a:cubicBezTo>
                    <a:pt x="0" y="3992"/>
                    <a:pt x="158" y="4969"/>
                    <a:pt x="631" y="5757"/>
                  </a:cubicBezTo>
                  <a:cubicBezTo>
                    <a:pt x="757" y="5914"/>
                    <a:pt x="820" y="6072"/>
                    <a:pt x="914" y="6229"/>
                  </a:cubicBezTo>
                  <a:cubicBezTo>
                    <a:pt x="1355" y="6891"/>
                    <a:pt x="1450" y="7143"/>
                    <a:pt x="1450" y="7962"/>
                  </a:cubicBezTo>
                  <a:cubicBezTo>
                    <a:pt x="1450" y="8403"/>
                    <a:pt x="1733" y="8781"/>
                    <a:pt x="2143" y="8939"/>
                  </a:cubicBezTo>
                  <a:lnTo>
                    <a:pt x="2143" y="10703"/>
                  </a:lnTo>
                  <a:cubicBezTo>
                    <a:pt x="2143" y="11270"/>
                    <a:pt x="2615" y="11743"/>
                    <a:pt x="3151" y="11743"/>
                  </a:cubicBezTo>
                  <a:lnTo>
                    <a:pt x="4537" y="11743"/>
                  </a:lnTo>
                  <a:cubicBezTo>
                    <a:pt x="5073" y="11743"/>
                    <a:pt x="5545" y="11270"/>
                    <a:pt x="5545" y="10703"/>
                  </a:cubicBezTo>
                  <a:lnTo>
                    <a:pt x="5545" y="8939"/>
                  </a:lnTo>
                  <a:cubicBezTo>
                    <a:pt x="5955" y="8781"/>
                    <a:pt x="6238" y="8435"/>
                    <a:pt x="6238" y="7962"/>
                  </a:cubicBezTo>
                  <a:lnTo>
                    <a:pt x="6238" y="7930"/>
                  </a:lnTo>
                  <a:cubicBezTo>
                    <a:pt x="6238" y="7143"/>
                    <a:pt x="6427" y="6828"/>
                    <a:pt x="6805" y="6229"/>
                  </a:cubicBezTo>
                  <a:cubicBezTo>
                    <a:pt x="7089" y="5788"/>
                    <a:pt x="7593" y="5032"/>
                    <a:pt x="7593" y="3835"/>
                  </a:cubicBezTo>
                  <a:cubicBezTo>
                    <a:pt x="7649" y="1658"/>
                    <a:pt x="5950" y="1"/>
                    <a:pt x="38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97"/>
            <p:cNvSpPr/>
            <p:nvPr/>
          </p:nvSpPr>
          <p:spPr>
            <a:xfrm>
              <a:off x="-1076425" y="2452250"/>
              <a:ext cx="34675" cy="18150"/>
            </a:xfrm>
            <a:custGeom>
              <a:rect b="b" l="l" r="r" t="t"/>
              <a:pathLst>
                <a:path extrusionOk="0" h="726" w="1387">
                  <a:moveTo>
                    <a:pt x="347" y="1"/>
                  </a:moveTo>
                  <a:cubicBezTo>
                    <a:pt x="158" y="1"/>
                    <a:pt x="0" y="158"/>
                    <a:pt x="0" y="379"/>
                  </a:cubicBezTo>
                  <a:cubicBezTo>
                    <a:pt x="0" y="568"/>
                    <a:pt x="158" y="725"/>
                    <a:pt x="347" y="725"/>
                  </a:cubicBezTo>
                  <a:lnTo>
                    <a:pt x="1040" y="725"/>
                  </a:lnTo>
                  <a:cubicBezTo>
                    <a:pt x="1229" y="725"/>
                    <a:pt x="1386" y="568"/>
                    <a:pt x="1386" y="379"/>
                  </a:cubicBezTo>
                  <a:cubicBezTo>
                    <a:pt x="1386" y="158"/>
                    <a:pt x="1229"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197"/>
            <p:cNvSpPr/>
            <p:nvPr/>
          </p:nvSpPr>
          <p:spPr>
            <a:xfrm>
              <a:off x="-1333975" y="2452250"/>
              <a:ext cx="34675" cy="18150"/>
            </a:xfrm>
            <a:custGeom>
              <a:rect b="b" l="l" r="r" t="t"/>
              <a:pathLst>
                <a:path extrusionOk="0" h="726" w="1387">
                  <a:moveTo>
                    <a:pt x="347" y="1"/>
                  </a:moveTo>
                  <a:cubicBezTo>
                    <a:pt x="158" y="1"/>
                    <a:pt x="0" y="158"/>
                    <a:pt x="0" y="379"/>
                  </a:cubicBezTo>
                  <a:cubicBezTo>
                    <a:pt x="0" y="568"/>
                    <a:pt x="158" y="725"/>
                    <a:pt x="347" y="725"/>
                  </a:cubicBezTo>
                  <a:lnTo>
                    <a:pt x="1008" y="725"/>
                  </a:lnTo>
                  <a:cubicBezTo>
                    <a:pt x="1197" y="694"/>
                    <a:pt x="1386" y="536"/>
                    <a:pt x="1386" y="379"/>
                  </a:cubicBezTo>
                  <a:cubicBezTo>
                    <a:pt x="1386" y="158"/>
                    <a:pt x="1197" y="1"/>
                    <a:pt x="10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197"/>
            <p:cNvSpPr/>
            <p:nvPr/>
          </p:nvSpPr>
          <p:spPr>
            <a:xfrm>
              <a:off x="-1093750" y="2383050"/>
              <a:ext cx="35450" cy="26575"/>
            </a:xfrm>
            <a:custGeom>
              <a:rect b="b" l="l" r="r" t="t"/>
              <a:pathLst>
                <a:path extrusionOk="0" h="1063" w="1418">
                  <a:moveTo>
                    <a:pt x="992" y="1"/>
                  </a:moveTo>
                  <a:cubicBezTo>
                    <a:pt x="931" y="1"/>
                    <a:pt x="870" y="19"/>
                    <a:pt x="819" y="59"/>
                  </a:cubicBezTo>
                  <a:lnTo>
                    <a:pt x="221" y="406"/>
                  </a:lnTo>
                  <a:cubicBezTo>
                    <a:pt x="63" y="500"/>
                    <a:pt x="0" y="721"/>
                    <a:pt x="95" y="878"/>
                  </a:cubicBezTo>
                  <a:cubicBezTo>
                    <a:pt x="159" y="985"/>
                    <a:pt x="295" y="1063"/>
                    <a:pt x="415" y="1063"/>
                  </a:cubicBezTo>
                  <a:cubicBezTo>
                    <a:pt x="473" y="1063"/>
                    <a:pt x="527" y="1045"/>
                    <a:pt x="567" y="1005"/>
                  </a:cubicBezTo>
                  <a:lnTo>
                    <a:pt x="1166" y="658"/>
                  </a:lnTo>
                  <a:cubicBezTo>
                    <a:pt x="1323" y="563"/>
                    <a:pt x="1418" y="343"/>
                    <a:pt x="1292" y="185"/>
                  </a:cubicBezTo>
                  <a:cubicBezTo>
                    <a:pt x="1249" y="79"/>
                    <a:pt x="1120" y="1"/>
                    <a:pt x="9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197"/>
            <p:cNvSpPr/>
            <p:nvPr/>
          </p:nvSpPr>
          <p:spPr>
            <a:xfrm>
              <a:off x="-1317450" y="2512575"/>
              <a:ext cx="35475" cy="26225"/>
            </a:xfrm>
            <a:custGeom>
              <a:rect b="b" l="l" r="r" t="t"/>
              <a:pathLst>
                <a:path extrusionOk="0" h="1049" w="1419">
                  <a:moveTo>
                    <a:pt x="1005" y="1"/>
                  </a:moveTo>
                  <a:cubicBezTo>
                    <a:pt x="944" y="1"/>
                    <a:pt x="880" y="15"/>
                    <a:pt x="820" y="45"/>
                  </a:cubicBezTo>
                  <a:lnTo>
                    <a:pt x="221" y="392"/>
                  </a:lnTo>
                  <a:cubicBezTo>
                    <a:pt x="64" y="486"/>
                    <a:pt x="1" y="707"/>
                    <a:pt x="127" y="864"/>
                  </a:cubicBezTo>
                  <a:cubicBezTo>
                    <a:pt x="169" y="971"/>
                    <a:pt x="299" y="1049"/>
                    <a:pt x="427" y="1049"/>
                  </a:cubicBezTo>
                  <a:cubicBezTo>
                    <a:pt x="488" y="1049"/>
                    <a:pt x="548" y="1031"/>
                    <a:pt x="599" y="990"/>
                  </a:cubicBezTo>
                  <a:lnTo>
                    <a:pt x="1166" y="644"/>
                  </a:lnTo>
                  <a:cubicBezTo>
                    <a:pt x="1324" y="549"/>
                    <a:pt x="1418" y="329"/>
                    <a:pt x="1292" y="171"/>
                  </a:cubicBezTo>
                  <a:cubicBezTo>
                    <a:pt x="1250" y="64"/>
                    <a:pt x="1134" y="1"/>
                    <a:pt x="10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197"/>
            <p:cNvSpPr/>
            <p:nvPr/>
          </p:nvSpPr>
          <p:spPr>
            <a:xfrm>
              <a:off x="-1092975" y="2512575"/>
              <a:ext cx="34675" cy="25525"/>
            </a:xfrm>
            <a:custGeom>
              <a:rect b="b" l="l" r="r" t="t"/>
              <a:pathLst>
                <a:path extrusionOk="0" h="1021" w="1387">
                  <a:moveTo>
                    <a:pt x="378" y="1"/>
                  </a:moveTo>
                  <a:cubicBezTo>
                    <a:pt x="264" y="1"/>
                    <a:pt x="149" y="64"/>
                    <a:pt x="64" y="171"/>
                  </a:cubicBezTo>
                  <a:cubicBezTo>
                    <a:pt x="1" y="329"/>
                    <a:pt x="32" y="518"/>
                    <a:pt x="190" y="644"/>
                  </a:cubicBezTo>
                  <a:lnTo>
                    <a:pt x="788" y="990"/>
                  </a:lnTo>
                  <a:cubicBezTo>
                    <a:pt x="838" y="1010"/>
                    <a:pt x="891" y="1021"/>
                    <a:pt x="944" y="1021"/>
                  </a:cubicBezTo>
                  <a:cubicBezTo>
                    <a:pt x="1059" y="1021"/>
                    <a:pt x="1175" y="972"/>
                    <a:pt x="1261" y="864"/>
                  </a:cubicBezTo>
                  <a:cubicBezTo>
                    <a:pt x="1387" y="675"/>
                    <a:pt x="1292" y="486"/>
                    <a:pt x="1135" y="392"/>
                  </a:cubicBezTo>
                  <a:lnTo>
                    <a:pt x="536" y="45"/>
                  </a:lnTo>
                  <a:cubicBezTo>
                    <a:pt x="486" y="15"/>
                    <a:pt x="432"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197"/>
            <p:cNvSpPr/>
            <p:nvPr/>
          </p:nvSpPr>
          <p:spPr>
            <a:xfrm>
              <a:off x="-1316650" y="2383750"/>
              <a:ext cx="34675" cy="25525"/>
            </a:xfrm>
            <a:custGeom>
              <a:rect b="b" l="l" r="r" t="t"/>
              <a:pathLst>
                <a:path extrusionOk="0" h="1021" w="1387">
                  <a:moveTo>
                    <a:pt x="405" y="1"/>
                  </a:moveTo>
                  <a:cubicBezTo>
                    <a:pt x="283" y="1"/>
                    <a:pt x="159" y="50"/>
                    <a:pt x="95" y="157"/>
                  </a:cubicBezTo>
                  <a:cubicBezTo>
                    <a:pt x="0" y="315"/>
                    <a:pt x="63" y="504"/>
                    <a:pt x="221" y="630"/>
                  </a:cubicBezTo>
                  <a:lnTo>
                    <a:pt x="788" y="977"/>
                  </a:lnTo>
                  <a:cubicBezTo>
                    <a:pt x="838" y="1007"/>
                    <a:pt x="895" y="1021"/>
                    <a:pt x="953" y="1021"/>
                  </a:cubicBezTo>
                  <a:cubicBezTo>
                    <a:pt x="1074" y="1021"/>
                    <a:pt x="1196" y="958"/>
                    <a:pt x="1260" y="850"/>
                  </a:cubicBezTo>
                  <a:cubicBezTo>
                    <a:pt x="1386" y="693"/>
                    <a:pt x="1292" y="504"/>
                    <a:pt x="1134" y="378"/>
                  </a:cubicBezTo>
                  <a:lnTo>
                    <a:pt x="567" y="31"/>
                  </a:lnTo>
                  <a:cubicBezTo>
                    <a:pt x="517" y="11"/>
                    <a:pt x="461" y="1"/>
                    <a:pt x="4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197"/>
            <p:cNvSpPr/>
            <p:nvPr/>
          </p:nvSpPr>
          <p:spPr>
            <a:xfrm>
              <a:off x="-1239475" y="2401575"/>
              <a:ext cx="102425" cy="153100"/>
            </a:xfrm>
            <a:custGeom>
              <a:rect b="b" l="l" r="r" t="t"/>
              <a:pathLst>
                <a:path extrusionOk="0" h="6124" w="4097">
                  <a:moveTo>
                    <a:pt x="1733" y="1492"/>
                  </a:moveTo>
                  <a:lnTo>
                    <a:pt x="1733" y="2343"/>
                  </a:lnTo>
                  <a:cubicBezTo>
                    <a:pt x="1733" y="2500"/>
                    <a:pt x="1796" y="2626"/>
                    <a:pt x="1922" y="2658"/>
                  </a:cubicBezTo>
                  <a:lnTo>
                    <a:pt x="3246" y="3225"/>
                  </a:lnTo>
                  <a:lnTo>
                    <a:pt x="2395" y="4611"/>
                  </a:lnTo>
                  <a:lnTo>
                    <a:pt x="2395" y="3729"/>
                  </a:lnTo>
                  <a:cubicBezTo>
                    <a:pt x="2395" y="3572"/>
                    <a:pt x="2332" y="3445"/>
                    <a:pt x="2206" y="3414"/>
                  </a:cubicBezTo>
                  <a:lnTo>
                    <a:pt x="851" y="2878"/>
                  </a:lnTo>
                  <a:lnTo>
                    <a:pt x="1733" y="1492"/>
                  </a:lnTo>
                  <a:close/>
                  <a:moveTo>
                    <a:pt x="2038" y="0"/>
                  </a:moveTo>
                  <a:cubicBezTo>
                    <a:pt x="1919" y="0"/>
                    <a:pt x="1814" y="47"/>
                    <a:pt x="1765" y="169"/>
                  </a:cubicBezTo>
                  <a:lnTo>
                    <a:pt x="64" y="2941"/>
                  </a:lnTo>
                  <a:cubicBezTo>
                    <a:pt x="32" y="3004"/>
                    <a:pt x="1" y="3130"/>
                    <a:pt x="32" y="3225"/>
                  </a:cubicBezTo>
                  <a:cubicBezTo>
                    <a:pt x="64" y="3288"/>
                    <a:pt x="158" y="3382"/>
                    <a:pt x="221" y="3414"/>
                  </a:cubicBezTo>
                  <a:lnTo>
                    <a:pt x="1733" y="4013"/>
                  </a:lnTo>
                  <a:lnTo>
                    <a:pt x="1733" y="5808"/>
                  </a:lnTo>
                  <a:cubicBezTo>
                    <a:pt x="1733" y="5966"/>
                    <a:pt x="1859" y="6092"/>
                    <a:pt x="1954" y="6123"/>
                  </a:cubicBezTo>
                  <a:lnTo>
                    <a:pt x="2049" y="6123"/>
                  </a:lnTo>
                  <a:cubicBezTo>
                    <a:pt x="2143" y="6123"/>
                    <a:pt x="2269" y="6092"/>
                    <a:pt x="2301" y="5966"/>
                  </a:cubicBezTo>
                  <a:lnTo>
                    <a:pt x="4002" y="3225"/>
                  </a:lnTo>
                  <a:cubicBezTo>
                    <a:pt x="4033" y="3130"/>
                    <a:pt x="4096" y="3004"/>
                    <a:pt x="4033" y="2941"/>
                  </a:cubicBezTo>
                  <a:cubicBezTo>
                    <a:pt x="4033" y="2878"/>
                    <a:pt x="3970" y="2784"/>
                    <a:pt x="3907" y="2752"/>
                  </a:cubicBezTo>
                  <a:lnTo>
                    <a:pt x="2395" y="2154"/>
                  </a:lnTo>
                  <a:lnTo>
                    <a:pt x="2395" y="358"/>
                  </a:lnTo>
                  <a:cubicBezTo>
                    <a:pt x="2395" y="169"/>
                    <a:pt x="2269" y="74"/>
                    <a:pt x="2143" y="11"/>
                  </a:cubicBezTo>
                  <a:cubicBezTo>
                    <a:pt x="2108" y="4"/>
                    <a:pt x="2072" y="0"/>
                    <a:pt x="20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21" name="Google Shape;1821;p19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5" name="Shape 1825"/>
        <p:cNvGrpSpPr/>
        <p:nvPr/>
      </p:nvGrpSpPr>
      <p:grpSpPr>
        <a:xfrm>
          <a:off x="0" y="0"/>
          <a:ext cx="0" cy="0"/>
          <a:chOff x="0" y="0"/>
          <a:chExt cx="0" cy="0"/>
        </a:xfrm>
      </p:grpSpPr>
      <p:sp>
        <p:nvSpPr>
          <p:cNvPr id="1826" name="Google Shape;1826;p198"/>
          <p:cNvSpPr txBox="1"/>
          <p:nvPr>
            <p:ph idx="4294967295" type="title"/>
          </p:nvPr>
        </p:nvSpPr>
        <p:spPr>
          <a:xfrm>
            <a:off x="3685500" y="815000"/>
            <a:ext cx="5042400" cy="711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700"/>
              <a:t>Questions?</a:t>
            </a:r>
            <a:endParaRPr sz="4700"/>
          </a:p>
        </p:txBody>
      </p:sp>
      <p:sp>
        <p:nvSpPr>
          <p:cNvPr id="1827" name="Google Shape;1827;p198"/>
          <p:cNvSpPr txBox="1"/>
          <p:nvPr/>
        </p:nvSpPr>
        <p:spPr>
          <a:xfrm>
            <a:off x="3685675" y="3708600"/>
            <a:ext cx="3674400" cy="8352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rgbClr val="FFFFFF"/>
              </a:buClr>
              <a:buSzPts val="2600"/>
              <a:buFont typeface="Arial"/>
              <a:buNone/>
            </a:pPr>
            <a:r>
              <a:rPr lang="en" sz="1600">
                <a:solidFill>
                  <a:srgbClr val="FFFFFF"/>
                </a:solidFill>
                <a:latin typeface="Lato"/>
                <a:ea typeface="Lato"/>
                <a:cs typeface="Lato"/>
                <a:sym typeface="Lato"/>
              </a:rPr>
              <a:t>785-370-3444</a:t>
            </a:r>
            <a:endParaRPr sz="1600">
              <a:solidFill>
                <a:srgbClr val="FFFFFF"/>
              </a:solidFill>
              <a:latin typeface="Lato"/>
              <a:ea typeface="Lato"/>
              <a:cs typeface="Lato"/>
              <a:sym typeface="Lato"/>
            </a:endParaRPr>
          </a:p>
          <a:p>
            <a:pPr indent="0" lvl="0" marL="0" marR="0" rtl="0" algn="ctr">
              <a:lnSpc>
                <a:spcPct val="110000"/>
              </a:lnSpc>
              <a:spcBef>
                <a:spcPts val="0"/>
              </a:spcBef>
              <a:spcAft>
                <a:spcPts val="0"/>
              </a:spcAft>
              <a:buClr>
                <a:srgbClr val="FFFFFF"/>
              </a:buClr>
              <a:buSzPts val="2600"/>
              <a:buFont typeface="Arial"/>
              <a:buNone/>
            </a:pPr>
            <a:r>
              <a:rPr lang="en" sz="1600">
                <a:solidFill>
                  <a:srgbClr val="FFFFFF"/>
                </a:solidFill>
                <a:latin typeface="Lato"/>
                <a:ea typeface="Lato"/>
                <a:cs typeface="Lato"/>
                <a:sym typeface="Lato"/>
              </a:rPr>
              <a:t>Dallas Haselhorst</a:t>
            </a:r>
            <a:endParaRPr sz="1600">
              <a:solidFill>
                <a:srgbClr val="FFFFFF"/>
              </a:solidFill>
              <a:latin typeface="Lato"/>
              <a:ea typeface="Lato"/>
              <a:cs typeface="Lato"/>
              <a:sym typeface="Lato"/>
            </a:endParaRPr>
          </a:p>
          <a:p>
            <a:pPr indent="0" lvl="0" marL="0" marR="0" rtl="0" algn="ctr">
              <a:lnSpc>
                <a:spcPct val="110000"/>
              </a:lnSpc>
              <a:spcBef>
                <a:spcPts val="0"/>
              </a:spcBef>
              <a:spcAft>
                <a:spcPts val="0"/>
              </a:spcAft>
              <a:buClr>
                <a:srgbClr val="FFFFFF"/>
              </a:buClr>
              <a:buSzPts val="2600"/>
              <a:buFont typeface="Arial"/>
              <a:buNone/>
            </a:pPr>
            <a:r>
              <a:rPr lang="en" sz="1600">
                <a:solidFill>
                  <a:srgbClr val="FFFFFF"/>
                </a:solidFill>
                <a:latin typeface="Lato"/>
                <a:ea typeface="Lato"/>
                <a:cs typeface="Lato"/>
                <a:sym typeface="Lato"/>
              </a:rPr>
              <a:t>info@treetopsecurity.com </a:t>
            </a:r>
            <a:endParaRPr sz="1800">
              <a:solidFill>
                <a:srgbClr val="FFFFFF"/>
              </a:solidFill>
              <a:latin typeface="Lato"/>
              <a:ea typeface="Lato"/>
              <a:cs typeface="Lato"/>
              <a:sym typeface="Lato"/>
            </a:endParaRPr>
          </a:p>
        </p:txBody>
      </p:sp>
      <p:grpSp>
        <p:nvGrpSpPr>
          <p:cNvPr id="1828" name="Google Shape;1828;p198"/>
          <p:cNvGrpSpPr/>
          <p:nvPr/>
        </p:nvGrpSpPr>
        <p:grpSpPr>
          <a:xfrm>
            <a:off x="6990463" y="3922491"/>
            <a:ext cx="369734" cy="407391"/>
            <a:chOff x="1323129" y="2571761"/>
            <a:chExt cx="417024" cy="417024"/>
          </a:xfrm>
        </p:grpSpPr>
        <p:sp>
          <p:nvSpPr>
            <p:cNvPr id="1829" name="Google Shape;1829;p198"/>
            <p:cNvSpPr/>
            <p:nvPr/>
          </p:nvSpPr>
          <p:spPr>
            <a:xfrm>
              <a:off x="1385007" y="2719183"/>
              <a:ext cx="73337" cy="219907"/>
            </a:xfrm>
            <a:custGeom>
              <a:rect b="b" l="l" r="r" t="t"/>
              <a:pathLst>
                <a:path extrusionOk="0" h="10537" w="3514">
                  <a:moveTo>
                    <a:pt x="2342" y="1171"/>
                  </a:moveTo>
                  <a:lnTo>
                    <a:pt x="2342" y="9367"/>
                  </a:lnTo>
                  <a:lnTo>
                    <a:pt x="1171" y="9367"/>
                  </a:lnTo>
                  <a:lnTo>
                    <a:pt x="1171" y="1171"/>
                  </a:lnTo>
                  <a:close/>
                  <a:moveTo>
                    <a:pt x="586" y="0"/>
                  </a:moveTo>
                  <a:cubicBezTo>
                    <a:pt x="264" y="0"/>
                    <a:pt x="0" y="262"/>
                    <a:pt x="0" y="586"/>
                  </a:cubicBezTo>
                  <a:lnTo>
                    <a:pt x="0" y="9951"/>
                  </a:lnTo>
                  <a:cubicBezTo>
                    <a:pt x="0" y="10275"/>
                    <a:pt x="264" y="10537"/>
                    <a:pt x="586" y="10537"/>
                  </a:cubicBezTo>
                  <a:lnTo>
                    <a:pt x="2928" y="10537"/>
                  </a:lnTo>
                  <a:cubicBezTo>
                    <a:pt x="3252" y="10537"/>
                    <a:pt x="3514" y="10275"/>
                    <a:pt x="3514" y="9951"/>
                  </a:cubicBezTo>
                  <a:lnTo>
                    <a:pt x="3514" y="586"/>
                  </a:lnTo>
                  <a:cubicBezTo>
                    <a:pt x="3514" y="262"/>
                    <a:pt x="3252" y="0"/>
                    <a:pt x="29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198"/>
            <p:cNvSpPr/>
            <p:nvPr/>
          </p:nvSpPr>
          <p:spPr>
            <a:xfrm>
              <a:off x="1385007" y="2621430"/>
              <a:ext cx="73337" cy="73337"/>
            </a:xfrm>
            <a:custGeom>
              <a:rect b="b" l="l" r="r" t="t"/>
              <a:pathLst>
                <a:path extrusionOk="0" h="3514" w="3514">
                  <a:moveTo>
                    <a:pt x="1757" y="1171"/>
                  </a:moveTo>
                  <a:cubicBezTo>
                    <a:pt x="2081" y="1171"/>
                    <a:pt x="2342" y="1435"/>
                    <a:pt x="2342" y="1757"/>
                  </a:cubicBezTo>
                  <a:cubicBezTo>
                    <a:pt x="2342" y="2080"/>
                    <a:pt x="2081" y="2342"/>
                    <a:pt x="1757" y="2342"/>
                  </a:cubicBezTo>
                  <a:cubicBezTo>
                    <a:pt x="1435" y="2342"/>
                    <a:pt x="1171" y="2080"/>
                    <a:pt x="1171" y="1757"/>
                  </a:cubicBezTo>
                  <a:cubicBezTo>
                    <a:pt x="1171" y="1435"/>
                    <a:pt x="1435" y="1171"/>
                    <a:pt x="1757" y="1171"/>
                  </a:cubicBezTo>
                  <a:close/>
                  <a:moveTo>
                    <a:pt x="1757" y="0"/>
                  </a:moveTo>
                  <a:cubicBezTo>
                    <a:pt x="789" y="0"/>
                    <a:pt x="0" y="789"/>
                    <a:pt x="0" y="1757"/>
                  </a:cubicBezTo>
                  <a:cubicBezTo>
                    <a:pt x="0" y="2726"/>
                    <a:pt x="789" y="3513"/>
                    <a:pt x="1757" y="3513"/>
                  </a:cubicBezTo>
                  <a:cubicBezTo>
                    <a:pt x="2726" y="3513"/>
                    <a:pt x="3514" y="2726"/>
                    <a:pt x="3514" y="1757"/>
                  </a:cubicBezTo>
                  <a:cubicBezTo>
                    <a:pt x="3514" y="789"/>
                    <a:pt x="2726" y="0"/>
                    <a:pt x="17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198"/>
            <p:cNvSpPr/>
            <p:nvPr/>
          </p:nvSpPr>
          <p:spPr>
            <a:xfrm>
              <a:off x="1482759" y="2718786"/>
              <a:ext cx="195510" cy="220304"/>
            </a:xfrm>
            <a:custGeom>
              <a:rect b="b" l="l" r="r" t="t"/>
              <a:pathLst>
                <a:path extrusionOk="0" h="10556" w="9368">
                  <a:moveTo>
                    <a:pt x="5559" y="1173"/>
                  </a:moveTo>
                  <a:cubicBezTo>
                    <a:pt x="5720" y="1173"/>
                    <a:pt x="5883" y="1186"/>
                    <a:pt x="6044" y="1212"/>
                  </a:cubicBezTo>
                  <a:cubicBezTo>
                    <a:pt x="7422" y="1435"/>
                    <a:pt x="8196" y="2535"/>
                    <a:pt x="8196" y="3669"/>
                  </a:cubicBezTo>
                  <a:lnTo>
                    <a:pt x="8196" y="9386"/>
                  </a:lnTo>
                  <a:lnTo>
                    <a:pt x="7025" y="9386"/>
                  </a:lnTo>
                  <a:lnTo>
                    <a:pt x="7025" y="4702"/>
                  </a:lnTo>
                  <a:cubicBezTo>
                    <a:pt x="7025" y="3411"/>
                    <a:pt x="5975" y="2360"/>
                    <a:pt x="4683" y="2360"/>
                  </a:cubicBezTo>
                  <a:cubicBezTo>
                    <a:pt x="3392" y="2360"/>
                    <a:pt x="2341" y="3411"/>
                    <a:pt x="2341" y="4702"/>
                  </a:cubicBezTo>
                  <a:lnTo>
                    <a:pt x="2341" y="9386"/>
                  </a:lnTo>
                  <a:lnTo>
                    <a:pt x="1170" y="9386"/>
                  </a:lnTo>
                  <a:lnTo>
                    <a:pt x="1170" y="1190"/>
                  </a:lnTo>
                  <a:lnTo>
                    <a:pt x="2341" y="1190"/>
                  </a:lnTo>
                  <a:lnTo>
                    <a:pt x="2341" y="1776"/>
                  </a:lnTo>
                  <a:cubicBezTo>
                    <a:pt x="2341" y="2011"/>
                    <a:pt x="2484" y="2225"/>
                    <a:pt x="2704" y="2316"/>
                  </a:cubicBezTo>
                  <a:cubicBezTo>
                    <a:pt x="2776" y="2346"/>
                    <a:pt x="2852" y="2361"/>
                    <a:pt x="2928" y="2361"/>
                  </a:cubicBezTo>
                  <a:cubicBezTo>
                    <a:pt x="3080" y="2361"/>
                    <a:pt x="3229" y="2301"/>
                    <a:pt x="3341" y="2190"/>
                  </a:cubicBezTo>
                  <a:lnTo>
                    <a:pt x="3615" y="1916"/>
                  </a:lnTo>
                  <a:cubicBezTo>
                    <a:pt x="4086" y="1443"/>
                    <a:pt x="4813" y="1173"/>
                    <a:pt x="5559" y="1173"/>
                  </a:cubicBezTo>
                  <a:close/>
                  <a:moveTo>
                    <a:pt x="5553" y="0"/>
                  </a:moveTo>
                  <a:cubicBezTo>
                    <a:pt x="4823" y="0"/>
                    <a:pt x="4110" y="189"/>
                    <a:pt x="3509" y="536"/>
                  </a:cubicBezTo>
                  <a:cubicBezTo>
                    <a:pt x="3475" y="246"/>
                    <a:pt x="3227" y="19"/>
                    <a:pt x="2927" y="19"/>
                  </a:cubicBezTo>
                  <a:lnTo>
                    <a:pt x="586" y="19"/>
                  </a:lnTo>
                  <a:cubicBezTo>
                    <a:pt x="262" y="19"/>
                    <a:pt x="1" y="281"/>
                    <a:pt x="1" y="605"/>
                  </a:cubicBezTo>
                  <a:lnTo>
                    <a:pt x="1" y="9970"/>
                  </a:lnTo>
                  <a:cubicBezTo>
                    <a:pt x="1" y="10294"/>
                    <a:pt x="262" y="10556"/>
                    <a:pt x="586" y="10556"/>
                  </a:cubicBezTo>
                  <a:lnTo>
                    <a:pt x="2927" y="10556"/>
                  </a:lnTo>
                  <a:cubicBezTo>
                    <a:pt x="3250" y="10556"/>
                    <a:pt x="3512" y="10294"/>
                    <a:pt x="3512" y="9970"/>
                  </a:cubicBezTo>
                  <a:lnTo>
                    <a:pt x="3512" y="4702"/>
                  </a:lnTo>
                  <a:cubicBezTo>
                    <a:pt x="3512" y="4056"/>
                    <a:pt x="4038" y="3531"/>
                    <a:pt x="4683" y="3531"/>
                  </a:cubicBezTo>
                  <a:cubicBezTo>
                    <a:pt x="5329" y="3531"/>
                    <a:pt x="5854" y="4056"/>
                    <a:pt x="5854" y="4702"/>
                  </a:cubicBezTo>
                  <a:lnTo>
                    <a:pt x="5854" y="9970"/>
                  </a:lnTo>
                  <a:cubicBezTo>
                    <a:pt x="5854" y="10294"/>
                    <a:pt x="6116" y="10556"/>
                    <a:pt x="6440" y="10556"/>
                  </a:cubicBezTo>
                  <a:lnTo>
                    <a:pt x="8782" y="10556"/>
                  </a:lnTo>
                  <a:cubicBezTo>
                    <a:pt x="9104" y="10556"/>
                    <a:pt x="9368" y="10294"/>
                    <a:pt x="9368" y="9970"/>
                  </a:cubicBezTo>
                  <a:lnTo>
                    <a:pt x="9368" y="3669"/>
                  </a:lnTo>
                  <a:cubicBezTo>
                    <a:pt x="9368" y="1921"/>
                    <a:pt x="8131" y="364"/>
                    <a:pt x="6231" y="55"/>
                  </a:cubicBezTo>
                  <a:cubicBezTo>
                    <a:pt x="6005" y="18"/>
                    <a:pt x="5779" y="0"/>
                    <a:pt x="555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198"/>
            <p:cNvSpPr/>
            <p:nvPr/>
          </p:nvSpPr>
          <p:spPr>
            <a:xfrm>
              <a:off x="1323129" y="2571761"/>
              <a:ext cx="417024" cy="417024"/>
            </a:xfrm>
            <a:custGeom>
              <a:rect b="b" l="l" r="r" t="t"/>
              <a:pathLst>
                <a:path extrusionOk="0" h="19982" w="19982">
                  <a:moveTo>
                    <a:pt x="17015" y="1170"/>
                  </a:moveTo>
                  <a:cubicBezTo>
                    <a:pt x="17989" y="1170"/>
                    <a:pt x="18810" y="1993"/>
                    <a:pt x="18810" y="2966"/>
                  </a:cubicBezTo>
                  <a:lnTo>
                    <a:pt x="18810" y="17015"/>
                  </a:lnTo>
                  <a:cubicBezTo>
                    <a:pt x="18810" y="17990"/>
                    <a:pt x="17989" y="18811"/>
                    <a:pt x="17015" y="18811"/>
                  </a:cubicBezTo>
                  <a:lnTo>
                    <a:pt x="2965" y="18811"/>
                  </a:lnTo>
                  <a:cubicBezTo>
                    <a:pt x="1992" y="18811"/>
                    <a:pt x="1170" y="17990"/>
                    <a:pt x="1170" y="17015"/>
                  </a:cubicBezTo>
                  <a:lnTo>
                    <a:pt x="1170" y="2966"/>
                  </a:lnTo>
                  <a:cubicBezTo>
                    <a:pt x="1170" y="1993"/>
                    <a:pt x="1992" y="1170"/>
                    <a:pt x="2965" y="1170"/>
                  </a:cubicBezTo>
                  <a:close/>
                  <a:moveTo>
                    <a:pt x="2965" y="1"/>
                  </a:moveTo>
                  <a:cubicBezTo>
                    <a:pt x="1347" y="1"/>
                    <a:pt x="0" y="1349"/>
                    <a:pt x="0" y="2966"/>
                  </a:cubicBezTo>
                  <a:lnTo>
                    <a:pt x="0" y="17015"/>
                  </a:lnTo>
                  <a:cubicBezTo>
                    <a:pt x="0" y="18635"/>
                    <a:pt x="1348" y="19982"/>
                    <a:pt x="2965" y="19982"/>
                  </a:cubicBezTo>
                  <a:lnTo>
                    <a:pt x="17017" y="19982"/>
                  </a:lnTo>
                  <a:cubicBezTo>
                    <a:pt x="18635" y="19982"/>
                    <a:pt x="19981" y="18634"/>
                    <a:pt x="19981" y="17015"/>
                  </a:cubicBezTo>
                  <a:lnTo>
                    <a:pt x="19981" y="2966"/>
                  </a:lnTo>
                  <a:cubicBezTo>
                    <a:pt x="19981" y="1347"/>
                    <a:pt x="18633" y="1"/>
                    <a:pt x="17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33" name="Google Shape;1833;p198"/>
          <p:cNvPicPr preferRelativeResize="0"/>
          <p:nvPr/>
        </p:nvPicPr>
        <p:blipFill rotWithShape="1">
          <a:blip r:embed="rId3">
            <a:alphaModFix/>
          </a:blip>
          <a:srcRect b="27863" l="34374" r="0" t="32557"/>
          <a:stretch/>
        </p:blipFill>
        <p:spPr>
          <a:xfrm>
            <a:off x="3685501" y="1653006"/>
            <a:ext cx="5042323" cy="1028630"/>
          </a:xfrm>
          <a:prstGeom prst="rect">
            <a:avLst/>
          </a:prstGeom>
          <a:noFill/>
          <a:ln>
            <a:noFill/>
          </a:ln>
        </p:spPr>
      </p:pic>
      <p:sp>
        <p:nvSpPr>
          <p:cNvPr id="1834" name="Google Shape;1834;p198"/>
          <p:cNvSpPr txBox="1"/>
          <p:nvPr/>
        </p:nvSpPr>
        <p:spPr>
          <a:xfrm>
            <a:off x="3685675" y="2681625"/>
            <a:ext cx="5096100" cy="9276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None/>
            </a:pPr>
            <a:r>
              <a:rPr lang="en" sz="1800">
                <a:solidFill>
                  <a:srgbClr val="39B54A"/>
                </a:solidFill>
                <a:latin typeface="Lato"/>
                <a:ea typeface="Lato"/>
                <a:cs typeface="Lato"/>
                <a:sym typeface="Lato"/>
              </a:rPr>
              <a:t>https://www.treetopsecurity.com</a:t>
            </a:r>
            <a:endParaRPr sz="1100">
              <a:solidFill>
                <a:srgbClr val="39B54A"/>
              </a:solidFill>
              <a:latin typeface="Lato"/>
              <a:ea typeface="Lato"/>
              <a:cs typeface="Lato"/>
              <a:sym typeface="Lato"/>
            </a:endParaRPr>
          </a:p>
          <a:p>
            <a:pPr indent="0" lvl="0" marL="0" rtl="0" algn="ctr">
              <a:lnSpc>
                <a:spcPct val="90000"/>
              </a:lnSpc>
              <a:spcBef>
                <a:spcPts val="500"/>
              </a:spcBef>
              <a:spcAft>
                <a:spcPts val="0"/>
              </a:spcAft>
              <a:buNone/>
            </a:pPr>
            <a:r>
              <a:rPr lang="en" sz="1200">
                <a:solidFill>
                  <a:srgbClr val="FFFFFF"/>
                </a:solidFill>
                <a:latin typeface="Lato"/>
                <a:ea typeface="Lato"/>
                <a:cs typeface="Lato"/>
                <a:sym typeface="Lato"/>
              </a:rPr>
              <a:t>Ask about Peak. The affordable, comprehensive, &amp; common sense cybersecurity platform designed for small businesses.</a:t>
            </a:r>
            <a:endParaRPr b="1" sz="1200">
              <a:solidFill>
                <a:srgbClr val="39B54A"/>
              </a:solidFill>
              <a:latin typeface="Lato"/>
              <a:ea typeface="Lato"/>
              <a:cs typeface="Lato"/>
              <a:sym typeface="Lato"/>
            </a:endParaRPr>
          </a:p>
        </p:txBody>
      </p:sp>
      <p:sp>
        <p:nvSpPr>
          <p:cNvPr id="1835" name="Google Shape;1835;p198"/>
          <p:cNvSpPr/>
          <p:nvPr/>
        </p:nvSpPr>
        <p:spPr>
          <a:xfrm>
            <a:off x="7537999" y="3959253"/>
            <a:ext cx="409401" cy="333886"/>
          </a:xfrm>
          <a:custGeom>
            <a:rect b="b" l="l" r="r" t="t"/>
            <a:pathLst>
              <a:path extrusionOk="0" h="16377" w="20081">
                <a:moveTo>
                  <a:pt x="13632" y="1165"/>
                </a:moveTo>
                <a:cubicBezTo>
                  <a:pt x="14903" y="1165"/>
                  <a:pt x="15458" y="1658"/>
                  <a:pt x="15826" y="1984"/>
                </a:cubicBezTo>
                <a:cubicBezTo>
                  <a:pt x="16040" y="2173"/>
                  <a:pt x="16244" y="2353"/>
                  <a:pt x="16548" y="2353"/>
                </a:cubicBezTo>
                <a:cubicBezTo>
                  <a:pt x="16762" y="2353"/>
                  <a:pt x="17038" y="2293"/>
                  <a:pt x="17344" y="2196"/>
                </a:cubicBezTo>
                <a:lnTo>
                  <a:pt x="17344" y="2196"/>
                </a:lnTo>
                <a:cubicBezTo>
                  <a:pt x="17236" y="2288"/>
                  <a:pt x="17119" y="2376"/>
                  <a:pt x="16995" y="2461"/>
                </a:cubicBezTo>
                <a:cubicBezTo>
                  <a:pt x="16780" y="2612"/>
                  <a:pt x="16689" y="2889"/>
                  <a:pt x="16778" y="3137"/>
                </a:cubicBezTo>
                <a:cubicBezTo>
                  <a:pt x="16861" y="3373"/>
                  <a:pt x="17082" y="3528"/>
                  <a:pt x="17329" y="3528"/>
                </a:cubicBezTo>
                <a:cubicBezTo>
                  <a:pt x="17343" y="3528"/>
                  <a:pt x="17358" y="3527"/>
                  <a:pt x="17372" y="3526"/>
                </a:cubicBezTo>
                <a:cubicBezTo>
                  <a:pt x="17475" y="3519"/>
                  <a:pt x="17576" y="3508"/>
                  <a:pt x="17680" y="3494"/>
                </a:cubicBezTo>
                <a:lnTo>
                  <a:pt x="17680" y="3494"/>
                </a:lnTo>
                <a:cubicBezTo>
                  <a:pt x="17275" y="3802"/>
                  <a:pt x="16921" y="3990"/>
                  <a:pt x="16937" y="4786"/>
                </a:cubicBezTo>
                <a:cubicBezTo>
                  <a:pt x="16937" y="4826"/>
                  <a:pt x="16939" y="4881"/>
                  <a:pt x="16939" y="4971"/>
                </a:cubicBezTo>
                <a:cubicBezTo>
                  <a:pt x="16939" y="6510"/>
                  <a:pt x="16350" y="9097"/>
                  <a:pt x="14694" y="11320"/>
                </a:cubicBezTo>
                <a:cubicBezTo>
                  <a:pt x="13372" y="13093"/>
                  <a:pt x="10896" y="15207"/>
                  <a:pt x="6611" y="15207"/>
                </a:cubicBezTo>
                <a:cubicBezTo>
                  <a:pt x="5368" y="15207"/>
                  <a:pt x="4159" y="14996"/>
                  <a:pt x="3001" y="14582"/>
                </a:cubicBezTo>
                <a:cubicBezTo>
                  <a:pt x="4359" y="14345"/>
                  <a:pt x="5612" y="13799"/>
                  <a:pt x="6698" y="12960"/>
                </a:cubicBezTo>
                <a:cubicBezTo>
                  <a:pt x="6893" y="12812"/>
                  <a:pt x="6972" y="12557"/>
                  <a:pt x="6900" y="12323"/>
                </a:cubicBezTo>
                <a:cubicBezTo>
                  <a:pt x="6827" y="12090"/>
                  <a:pt x="6617" y="11925"/>
                  <a:pt x="6372" y="11913"/>
                </a:cubicBezTo>
                <a:cubicBezTo>
                  <a:pt x="5203" y="11849"/>
                  <a:pt x="4280" y="11209"/>
                  <a:pt x="3767" y="10448"/>
                </a:cubicBezTo>
                <a:cubicBezTo>
                  <a:pt x="3968" y="10434"/>
                  <a:pt x="4207" y="10404"/>
                  <a:pt x="4564" y="10340"/>
                </a:cubicBezTo>
                <a:cubicBezTo>
                  <a:pt x="4832" y="10294"/>
                  <a:pt x="5030" y="10071"/>
                  <a:pt x="5047" y="9801"/>
                </a:cubicBezTo>
                <a:cubicBezTo>
                  <a:pt x="5065" y="9532"/>
                  <a:pt x="4895" y="9286"/>
                  <a:pt x="4637" y="9205"/>
                </a:cubicBezTo>
                <a:cubicBezTo>
                  <a:pt x="3296" y="8787"/>
                  <a:pt x="2498" y="8025"/>
                  <a:pt x="2180" y="6838"/>
                </a:cubicBezTo>
                <a:lnTo>
                  <a:pt x="2180" y="6838"/>
                </a:lnTo>
                <a:cubicBezTo>
                  <a:pt x="2390" y="6891"/>
                  <a:pt x="2642" y="6933"/>
                  <a:pt x="3057" y="6986"/>
                </a:cubicBezTo>
                <a:cubicBezTo>
                  <a:pt x="3081" y="6989"/>
                  <a:pt x="3105" y="6991"/>
                  <a:pt x="3129" y="6991"/>
                </a:cubicBezTo>
                <a:cubicBezTo>
                  <a:pt x="3359" y="6991"/>
                  <a:pt x="3571" y="6854"/>
                  <a:pt x="3666" y="6640"/>
                </a:cubicBezTo>
                <a:cubicBezTo>
                  <a:pt x="3770" y="6403"/>
                  <a:pt x="3707" y="6125"/>
                  <a:pt x="3508" y="5957"/>
                </a:cubicBezTo>
                <a:cubicBezTo>
                  <a:pt x="2014" y="4697"/>
                  <a:pt x="1936" y="3409"/>
                  <a:pt x="2210" y="2373"/>
                </a:cubicBezTo>
                <a:lnTo>
                  <a:pt x="2210" y="2373"/>
                </a:lnTo>
                <a:cubicBezTo>
                  <a:pt x="4267" y="4464"/>
                  <a:pt x="6801" y="5670"/>
                  <a:pt x="9880" y="5882"/>
                </a:cubicBezTo>
                <a:cubicBezTo>
                  <a:pt x="9894" y="5883"/>
                  <a:pt x="9908" y="5884"/>
                  <a:pt x="9921" y="5884"/>
                </a:cubicBezTo>
                <a:cubicBezTo>
                  <a:pt x="10265" y="5884"/>
                  <a:pt x="10539" y="5586"/>
                  <a:pt x="10503" y="5239"/>
                </a:cubicBezTo>
                <a:cubicBezTo>
                  <a:pt x="10372" y="3940"/>
                  <a:pt x="10634" y="2919"/>
                  <a:pt x="11281" y="2203"/>
                </a:cubicBezTo>
                <a:cubicBezTo>
                  <a:pt x="11975" y="1437"/>
                  <a:pt x="12981" y="1165"/>
                  <a:pt x="13632" y="1165"/>
                </a:cubicBezTo>
                <a:close/>
                <a:moveTo>
                  <a:pt x="13631" y="1"/>
                </a:moveTo>
                <a:cubicBezTo>
                  <a:pt x="12698" y="1"/>
                  <a:pt x="11363" y="368"/>
                  <a:pt x="10413" y="1418"/>
                </a:cubicBezTo>
                <a:cubicBezTo>
                  <a:pt x="9665" y="2245"/>
                  <a:pt x="9291" y="3332"/>
                  <a:pt x="9300" y="4649"/>
                </a:cubicBezTo>
                <a:cubicBezTo>
                  <a:pt x="6556" y="4315"/>
                  <a:pt x="4306" y="3079"/>
                  <a:pt x="2438" y="887"/>
                </a:cubicBezTo>
                <a:cubicBezTo>
                  <a:pt x="2327" y="756"/>
                  <a:pt x="2163" y="681"/>
                  <a:pt x="1993" y="681"/>
                </a:cubicBezTo>
                <a:cubicBezTo>
                  <a:pt x="1966" y="681"/>
                  <a:pt x="1938" y="683"/>
                  <a:pt x="1911" y="687"/>
                </a:cubicBezTo>
                <a:cubicBezTo>
                  <a:pt x="1713" y="715"/>
                  <a:pt x="1541" y="843"/>
                  <a:pt x="1460" y="1025"/>
                </a:cubicBezTo>
                <a:cubicBezTo>
                  <a:pt x="1207" y="1582"/>
                  <a:pt x="876" y="2444"/>
                  <a:pt x="922" y="3466"/>
                </a:cubicBezTo>
                <a:cubicBezTo>
                  <a:pt x="952" y="4138"/>
                  <a:pt x="1138" y="4773"/>
                  <a:pt x="1479" y="5368"/>
                </a:cubicBezTo>
                <a:cubicBezTo>
                  <a:pt x="1469" y="5367"/>
                  <a:pt x="1459" y="5367"/>
                  <a:pt x="1449" y="5367"/>
                </a:cubicBezTo>
                <a:cubicBezTo>
                  <a:pt x="1114" y="5367"/>
                  <a:pt x="843" y="5650"/>
                  <a:pt x="865" y="5990"/>
                </a:cubicBezTo>
                <a:cubicBezTo>
                  <a:pt x="963" y="7455"/>
                  <a:pt x="1501" y="8589"/>
                  <a:pt x="2470" y="9380"/>
                </a:cubicBezTo>
                <a:cubicBezTo>
                  <a:pt x="2284" y="9528"/>
                  <a:pt x="2208" y="9773"/>
                  <a:pt x="2274" y="9999"/>
                </a:cubicBezTo>
                <a:cubicBezTo>
                  <a:pt x="2578" y="11057"/>
                  <a:pt x="3469" y="12207"/>
                  <a:pt x="4833" y="12757"/>
                </a:cubicBezTo>
                <a:cubicBezTo>
                  <a:pt x="3802" y="13279"/>
                  <a:pt x="2644" y="13546"/>
                  <a:pt x="1412" y="13546"/>
                </a:cubicBezTo>
                <a:cubicBezTo>
                  <a:pt x="1173" y="13546"/>
                  <a:pt x="932" y="13536"/>
                  <a:pt x="689" y="13516"/>
                </a:cubicBezTo>
                <a:cubicBezTo>
                  <a:pt x="673" y="13515"/>
                  <a:pt x="658" y="13514"/>
                  <a:pt x="642" y="13514"/>
                </a:cubicBezTo>
                <a:cubicBezTo>
                  <a:pt x="390" y="13514"/>
                  <a:pt x="164" y="13676"/>
                  <a:pt x="84" y="13919"/>
                </a:cubicBezTo>
                <a:cubicBezTo>
                  <a:pt x="0" y="14177"/>
                  <a:pt x="105" y="14460"/>
                  <a:pt x="338" y="14600"/>
                </a:cubicBezTo>
                <a:cubicBezTo>
                  <a:pt x="2284" y="15778"/>
                  <a:pt x="4395" y="16376"/>
                  <a:pt x="6611" y="16376"/>
                </a:cubicBezTo>
                <a:cubicBezTo>
                  <a:pt x="11382" y="16376"/>
                  <a:pt x="14151" y="14008"/>
                  <a:pt x="15631" y="12019"/>
                </a:cubicBezTo>
                <a:cubicBezTo>
                  <a:pt x="17461" y="9567"/>
                  <a:pt x="18108" y="6689"/>
                  <a:pt x="18108" y="4971"/>
                </a:cubicBezTo>
                <a:cubicBezTo>
                  <a:pt x="18108" y="4747"/>
                  <a:pt x="18103" y="4701"/>
                  <a:pt x="18110" y="4637"/>
                </a:cubicBezTo>
                <a:cubicBezTo>
                  <a:pt x="18336" y="4435"/>
                  <a:pt x="18964" y="4133"/>
                  <a:pt x="19935" y="2718"/>
                </a:cubicBezTo>
                <a:cubicBezTo>
                  <a:pt x="20080" y="2505"/>
                  <a:pt x="20070" y="2221"/>
                  <a:pt x="19909" y="2019"/>
                </a:cubicBezTo>
                <a:cubicBezTo>
                  <a:pt x="19795" y="1879"/>
                  <a:pt x="19625" y="1801"/>
                  <a:pt x="19451" y="1801"/>
                </a:cubicBezTo>
                <a:cubicBezTo>
                  <a:pt x="19377" y="1801"/>
                  <a:pt x="19303" y="1815"/>
                  <a:pt x="19231" y="1844"/>
                </a:cubicBezTo>
                <a:cubicBezTo>
                  <a:pt x="19194" y="1860"/>
                  <a:pt x="19155" y="1874"/>
                  <a:pt x="19118" y="1890"/>
                </a:cubicBezTo>
                <a:cubicBezTo>
                  <a:pt x="19269" y="1630"/>
                  <a:pt x="19392" y="1356"/>
                  <a:pt x="19490" y="1062"/>
                </a:cubicBezTo>
                <a:cubicBezTo>
                  <a:pt x="19564" y="841"/>
                  <a:pt x="19498" y="598"/>
                  <a:pt x="19327" y="443"/>
                </a:cubicBezTo>
                <a:cubicBezTo>
                  <a:pt x="19217" y="344"/>
                  <a:pt x="19076" y="292"/>
                  <a:pt x="18934" y="292"/>
                </a:cubicBezTo>
                <a:cubicBezTo>
                  <a:pt x="18853" y="292"/>
                  <a:pt x="18771" y="309"/>
                  <a:pt x="18694" y="344"/>
                </a:cubicBezTo>
                <a:cubicBezTo>
                  <a:pt x="18690" y="345"/>
                  <a:pt x="18676" y="351"/>
                  <a:pt x="18651" y="363"/>
                </a:cubicBezTo>
                <a:cubicBezTo>
                  <a:pt x="17724" y="830"/>
                  <a:pt x="16999" y="1103"/>
                  <a:pt x="16670" y="1166"/>
                </a:cubicBezTo>
                <a:cubicBezTo>
                  <a:pt x="16647" y="1147"/>
                  <a:pt x="16624" y="1126"/>
                  <a:pt x="16603" y="1106"/>
                </a:cubicBezTo>
                <a:cubicBezTo>
                  <a:pt x="16194" y="745"/>
                  <a:pt x="15347" y="1"/>
                  <a:pt x="13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6" name="Google Shape;1836;p198"/>
          <p:cNvPicPr preferRelativeResize="0"/>
          <p:nvPr/>
        </p:nvPicPr>
        <p:blipFill rotWithShape="1">
          <a:blip r:embed="rId3">
            <a:alphaModFix/>
          </a:blip>
          <a:srcRect b="0" l="0" r="65455" t="0"/>
          <a:stretch/>
        </p:blipFill>
        <p:spPr>
          <a:xfrm>
            <a:off x="639950" y="1255825"/>
            <a:ext cx="2687972" cy="2631850"/>
          </a:xfrm>
          <a:prstGeom prst="rect">
            <a:avLst/>
          </a:prstGeom>
          <a:noFill/>
          <a:ln>
            <a:noFill/>
          </a:ln>
        </p:spPr>
      </p:pic>
      <p:sp>
        <p:nvSpPr>
          <p:cNvPr id="1837" name="Google Shape;1837;p19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150"/>
          <p:cNvSpPr txBox="1"/>
          <p:nvPr>
            <p:ph type="title"/>
          </p:nvPr>
        </p:nvSpPr>
        <p:spPr>
          <a:xfrm>
            <a:off x="555125" y="445025"/>
            <a:ext cx="7869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Overview</a:t>
            </a:r>
            <a:endParaRPr/>
          </a:p>
        </p:txBody>
      </p:sp>
      <p:graphicFrame>
        <p:nvGraphicFramePr>
          <p:cNvPr id="1070" name="Google Shape;1070;p150"/>
          <p:cNvGraphicFramePr/>
          <p:nvPr/>
        </p:nvGraphicFramePr>
        <p:xfrm>
          <a:off x="555125" y="1167300"/>
          <a:ext cx="3000000" cy="3000000"/>
        </p:xfrm>
        <a:graphic>
          <a:graphicData uri="http://schemas.openxmlformats.org/drawingml/2006/table">
            <a:tbl>
              <a:tblPr>
                <a:noFill/>
                <a:tableStyleId>{A3DE71FF-B0C7-4E21-A6C0-3129241EBEFA}</a:tableStyleId>
              </a:tblPr>
              <a:tblGrid>
                <a:gridCol w="3783850"/>
              </a:tblGrid>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Why security awareness?</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Backup, backup, backup</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Patching ALL of your devices</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Passwords</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071" name="Google Shape;1071;p150"/>
          <p:cNvGraphicFramePr/>
          <p:nvPr/>
        </p:nvGraphicFramePr>
        <p:xfrm>
          <a:off x="4805025" y="1167300"/>
          <a:ext cx="3000000" cy="3000000"/>
        </p:xfrm>
        <a:graphic>
          <a:graphicData uri="http://schemas.openxmlformats.org/drawingml/2006/table">
            <a:tbl>
              <a:tblPr>
                <a:noFill/>
                <a:tableStyleId>{A3DE71FF-B0C7-4E21-A6C0-3129241EBEFA}</a:tableStyleId>
              </a:tblPr>
              <a:tblGrid>
                <a:gridCol w="3783850"/>
              </a:tblGrid>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2-Factor Authentication (MFA)</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Internet Safety &amp; Email</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Phone Scams</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47125">
                <a:tc>
                  <a:txBody>
                    <a:bodyPr/>
                    <a:lstStyle/>
                    <a:p>
                      <a:pPr indent="0" lvl="0" marL="0" rtl="0" algn="l">
                        <a:spcBef>
                          <a:spcPts val="0"/>
                        </a:spcBef>
                        <a:spcAft>
                          <a:spcPts val="0"/>
                        </a:spcAft>
                        <a:buNone/>
                      </a:pPr>
                      <a:r>
                        <a:rPr b="1" lang="en" sz="1900">
                          <a:solidFill>
                            <a:schemeClr val="dk1"/>
                          </a:solidFill>
                          <a:latin typeface="Manrope"/>
                          <a:ea typeface="Manrope"/>
                          <a:cs typeface="Manrope"/>
                          <a:sym typeface="Manrope"/>
                        </a:rPr>
                        <a:t>Privacy Concerns</a:t>
                      </a:r>
                      <a:endParaRPr b="1" sz="19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
        <p:nvSpPr>
          <p:cNvPr id="1072" name="Google Shape;1072;p150"/>
          <p:cNvSpPr txBox="1"/>
          <p:nvPr/>
        </p:nvSpPr>
        <p:spPr>
          <a:xfrm>
            <a:off x="2435250" y="3951604"/>
            <a:ext cx="42735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chemeClr val="dk1"/>
                </a:solidFill>
                <a:latin typeface="Manrope"/>
                <a:ea typeface="Manrope"/>
                <a:cs typeface="Manrope"/>
                <a:sym typeface="Manrope"/>
              </a:rPr>
              <a:t>What to do when things go wrong?</a:t>
            </a:r>
            <a:endParaRPr b="1" sz="1900">
              <a:solidFill>
                <a:schemeClr val="dk1"/>
              </a:solidFill>
              <a:latin typeface="Manrope"/>
              <a:ea typeface="Manrope"/>
              <a:cs typeface="Manrope"/>
              <a:sym typeface="Manrope"/>
            </a:endParaRPr>
          </a:p>
        </p:txBody>
      </p:sp>
      <p:sp>
        <p:nvSpPr>
          <p:cNvPr id="1073" name="Google Shape;1073;p1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51"/>
          <p:cNvSpPr txBox="1"/>
          <p:nvPr>
            <p:ph type="title"/>
          </p:nvPr>
        </p:nvSpPr>
        <p:spPr>
          <a:xfrm>
            <a:off x="4047175" y="1620350"/>
            <a:ext cx="4062600" cy="26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Why is cybersecurity awareness important?</a:t>
            </a:r>
            <a:endParaRPr sz="3600"/>
          </a:p>
        </p:txBody>
      </p:sp>
      <p:sp>
        <p:nvSpPr>
          <p:cNvPr id="1079" name="Google Shape;1079;p151"/>
          <p:cNvSpPr txBox="1"/>
          <p:nvPr>
            <p:ph idx="2" type="title"/>
          </p:nvPr>
        </p:nvSpPr>
        <p:spPr>
          <a:xfrm>
            <a:off x="4047175" y="913275"/>
            <a:ext cx="1235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01</a:t>
            </a:r>
            <a:endParaRPr sz="3600"/>
          </a:p>
        </p:txBody>
      </p:sp>
      <p:pic>
        <p:nvPicPr>
          <p:cNvPr id="1080" name="Google Shape;1080;p151"/>
          <p:cNvPicPr preferRelativeResize="0"/>
          <p:nvPr>
            <p:ph idx="3" type="pic"/>
          </p:nvPr>
        </p:nvPicPr>
        <p:blipFill rotWithShape="1">
          <a:blip r:embed="rId3">
            <a:alphaModFix/>
          </a:blip>
          <a:srcRect b="6875" l="7755" r="7755" t="16980"/>
          <a:stretch/>
        </p:blipFill>
        <p:spPr>
          <a:xfrm>
            <a:off x="1018025" y="913275"/>
            <a:ext cx="2760600" cy="3317100"/>
          </a:xfrm>
          <a:prstGeom prst="snip2DiagRect">
            <a:avLst>
              <a:gd fmla="val 0" name="adj1"/>
              <a:gd fmla="val 16667" name="adj2"/>
            </a:avLst>
          </a:prstGeom>
        </p:spPr>
      </p:pic>
      <p:sp>
        <p:nvSpPr>
          <p:cNvPr id="1081" name="Google Shape;1081;p1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1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Awareness training is a must!</a:t>
            </a:r>
            <a:endParaRPr/>
          </a:p>
        </p:txBody>
      </p:sp>
      <p:graphicFrame>
        <p:nvGraphicFramePr>
          <p:cNvPr id="1087" name="Google Shape;1087;p152"/>
          <p:cNvGraphicFramePr/>
          <p:nvPr/>
        </p:nvGraphicFramePr>
        <p:xfrm>
          <a:off x="794500" y="1331675"/>
          <a:ext cx="3000000" cy="3000000"/>
        </p:xfrm>
        <a:graphic>
          <a:graphicData uri="http://schemas.openxmlformats.org/drawingml/2006/table">
            <a:tbl>
              <a:tblPr>
                <a:noFill/>
                <a:tableStyleId>{A3DE71FF-B0C7-4E21-A6C0-3129241EBEFA}</a:tableStyleId>
              </a:tblPr>
              <a:tblGrid>
                <a:gridCol w="7554975"/>
              </a:tblGrid>
              <a:tr h="375025">
                <a:tc>
                  <a:txBody>
                    <a:bodyPr/>
                    <a:lstStyle/>
                    <a:p>
                      <a:pPr indent="0" lvl="0" marL="0" rtl="0" algn="l">
                        <a:spcBef>
                          <a:spcPts val="0"/>
                        </a:spcBef>
                        <a:spcAft>
                          <a:spcPts val="0"/>
                        </a:spcAft>
                        <a:buNone/>
                      </a:pPr>
                      <a:r>
                        <a:rPr lang="en" sz="1500">
                          <a:solidFill>
                            <a:schemeClr val="dk1"/>
                          </a:solidFill>
                          <a:latin typeface="Manrope"/>
                          <a:ea typeface="Manrope"/>
                          <a:cs typeface="Manrope"/>
                          <a:sym typeface="Manrope"/>
                        </a:rPr>
                        <a:t>Technology alone </a:t>
                      </a:r>
                      <a:r>
                        <a:rPr b="1" i="1" lang="en" sz="1500">
                          <a:solidFill>
                            <a:schemeClr val="dk1"/>
                          </a:solidFill>
                          <a:latin typeface="Manrope"/>
                          <a:ea typeface="Manrope"/>
                          <a:cs typeface="Manrope"/>
                          <a:sym typeface="Manrope"/>
                        </a:rPr>
                        <a:t>*cannot*</a:t>
                      </a:r>
                      <a:r>
                        <a:rPr lang="en" sz="1500">
                          <a:solidFill>
                            <a:schemeClr val="dk1"/>
                          </a:solidFill>
                          <a:latin typeface="Manrope"/>
                          <a:ea typeface="Manrope"/>
                          <a:cs typeface="Manrope"/>
                          <a:sym typeface="Manrope"/>
                        </a:rPr>
                        <a:t> protect you from everything</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75025">
                <a:tc>
                  <a:txBody>
                    <a:bodyPr/>
                    <a:lstStyle/>
                    <a:p>
                      <a:pPr indent="0" lvl="0" marL="0" rtl="0" algn="l">
                        <a:spcBef>
                          <a:spcPts val="0"/>
                        </a:spcBef>
                        <a:spcAft>
                          <a:spcPts val="0"/>
                        </a:spcAft>
                        <a:buNone/>
                      </a:pPr>
                      <a:r>
                        <a:rPr lang="en" sz="1500">
                          <a:solidFill>
                            <a:schemeClr val="dk1"/>
                          </a:solidFill>
                          <a:latin typeface="Manrope"/>
                          <a:ea typeface="Manrope"/>
                          <a:cs typeface="Manrope"/>
                          <a:sym typeface="Manrope"/>
                        </a:rPr>
                        <a:t>Attackers go where security is weakest</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5025">
                <a:tc>
                  <a:txBody>
                    <a:bodyPr/>
                    <a:lstStyle/>
                    <a:p>
                      <a:pPr indent="0" lvl="0" marL="0" rtl="0" algn="l">
                        <a:spcBef>
                          <a:spcPts val="0"/>
                        </a:spcBef>
                        <a:spcAft>
                          <a:spcPts val="0"/>
                        </a:spcAft>
                        <a:buNone/>
                      </a:pPr>
                      <a:r>
                        <a:rPr lang="en" sz="1500">
                          <a:solidFill>
                            <a:schemeClr val="dk1"/>
                          </a:solidFill>
                          <a:latin typeface="Manrope"/>
                          <a:ea typeface="Manrope"/>
                          <a:cs typeface="Manrope"/>
                          <a:sym typeface="Manrope"/>
                        </a:rPr>
                        <a:t>People -&gt; a link in the chain &amp; the </a:t>
                      </a:r>
                      <a:r>
                        <a:rPr lang="en" sz="1500" strike="sngStrike">
                          <a:solidFill>
                            <a:schemeClr val="dk1"/>
                          </a:solidFill>
                          <a:latin typeface="Manrope"/>
                          <a:ea typeface="Manrope"/>
                          <a:cs typeface="Manrope"/>
                          <a:sym typeface="Manrope"/>
                        </a:rPr>
                        <a:t>last</a:t>
                      </a:r>
                      <a:r>
                        <a:rPr lang="en" sz="1500">
                          <a:solidFill>
                            <a:schemeClr val="dk1"/>
                          </a:solidFill>
                          <a:latin typeface="Manrope"/>
                          <a:ea typeface="Manrope"/>
                          <a:cs typeface="Manrope"/>
                          <a:sym typeface="Manrope"/>
                        </a:rPr>
                        <a:t> first line of defense</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5025">
                <a:tc>
                  <a:txBody>
                    <a:bodyPr/>
                    <a:lstStyle/>
                    <a:p>
                      <a:pPr indent="0" lvl="0" marL="0" rtl="0" algn="l">
                        <a:spcBef>
                          <a:spcPts val="0"/>
                        </a:spcBef>
                        <a:spcAft>
                          <a:spcPts val="0"/>
                        </a:spcAft>
                        <a:buNone/>
                      </a:pPr>
                      <a:r>
                        <a:rPr lang="en" sz="1500">
                          <a:solidFill>
                            <a:schemeClr val="dk1"/>
                          </a:solidFill>
                          <a:latin typeface="Manrope"/>
                          <a:ea typeface="Manrope"/>
                          <a:cs typeface="Manrope"/>
                          <a:sym typeface="Manrope"/>
                        </a:rPr>
                        <a:t>A </a:t>
                      </a:r>
                      <a:r>
                        <a:rPr lang="en" sz="1500" u="sng">
                          <a:solidFill>
                            <a:schemeClr val="dk1"/>
                          </a:solidFill>
                          <a:latin typeface="Manrope"/>
                          <a:ea typeface="Manrope"/>
                          <a:cs typeface="Manrope"/>
                          <a:sym typeface="Manrope"/>
                        </a:rPr>
                        <a:t>must </a:t>
                      </a:r>
                      <a:r>
                        <a:rPr lang="en" sz="1500">
                          <a:solidFill>
                            <a:schemeClr val="dk1"/>
                          </a:solidFill>
                          <a:latin typeface="Manrope"/>
                          <a:ea typeface="Manrope"/>
                          <a:cs typeface="Manrope"/>
                          <a:sym typeface="Manrope"/>
                        </a:rPr>
                        <a:t>to reduce cybersecurity risk</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75025">
                <a:tc>
                  <a:txBody>
                    <a:bodyPr/>
                    <a:lstStyle/>
                    <a:p>
                      <a:pPr indent="0" lvl="0" marL="0" rtl="0" algn="l">
                        <a:spcBef>
                          <a:spcPts val="0"/>
                        </a:spcBef>
                        <a:spcAft>
                          <a:spcPts val="0"/>
                        </a:spcAft>
                        <a:buNone/>
                      </a:pPr>
                      <a:r>
                        <a:rPr lang="en" sz="1500">
                          <a:solidFill>
                            <a:schemeClr val="dk1"/>
                          </a:solidFill>
                          <a:latin typeface="Manrope"/>
                          <a:ea typeface="Manrope"/>
                          <a:cs typeface="Manrope"/>
                          <a:sym typeface="Manrope"/>
                        </a:rPr>
                        <a:t>Cybersecurity awareness is for…</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graphicFrame>
        <p:nvGraphicFramePr>
          <p:cNvPr id="1088" name="Google Shape;1088;p152"/>
          <p:cNvGraphicFramePr/>
          <p:nvPr/>
        </p:nvGraphicFramePr>
        <p:xfrm>
          <a:off x="960613" y="3298550"/>
          <a:ext cx="3000000" cy="3000000"/>
        </p:xfrm>
        <a:graphic>
          <a:graphicData uri="http://schemas.openxmlformats.org/drawingml/2006/table">
            <a:tbl>
              <a:tblPr>
                <a:noFill/>
                <a:tableStyleId>{A3DE71FF-B0C7-4E21-A6C0-3129241EBEFA}</a:tableStyleId>
              </a:tblPr>
              <a:tblGrid>
                <a:gridCol w="2407575"/>
                <a:gridCol w="2407575"/>
                <a:gridCol w="2407575"/>
              </a:tblGrid>
              <a:tr h="211050">
                <a:tc>
                  <a:txBody>
                    <a:bodyPr/>
                    <a:lstStyle/>
                    <a:p>
                      <a:pPr indent="-323850" lvl="0" marL="457200" rtl="0" algn="l">
                        <a:spcBef>
                          <a:spcPts val="0"/>
                        </a:spcBef>
                        <a:spcAft>
                          <a:spcPts val="0"/>
                        </a:spcAft>
                        <a:buClr>
                          <a:schemeClr val="dk1"/>
                        </a:buClr>
                        <a:buSzPts val="1500"/>
                        <a:buFont typeface="Manrope"/>
                        <a:buChar char="●"/>
                      </a:pPr>
                      <a:r>
                        <a:rPr lang="en" sz="1500">
                          <a:solidFill>
                            <a:schemeClr val="dk1"/>
                          </a:solidFill>
                          <a:latin typeface="Manrope"/>
                          <a:ea typeface="Manrope"/>
                          <a:cs typeface="Manrope"/>
                          <a:sym typeface="Manrope"/>
                        </a:rPr>
                        <a:t>Employees</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dk2">
                          <a:alpha val="0"/>
                        </a:schemeClr>
                      </a:solidFill>
                      <a:prstDash val="solid"/>
                      <a:round/>
                      <a:headEnd len="sm" w="sm" type="none"/>
                      <a:tailEnd len="sm" w="sm" type="none"/>
                    </a:lnB>
                  </a:tcPr>
                </a:tc>
                <a:tc>
                  <a:txBody>
                    <a:bodyPr/>
                    <a:lstStyle/>
                    <a:p>
                      <a:pPr indent="-323850" lvl="0" marL="457200" rtl="0" algn="l">
                        <a:spcBef>
                          <a:spcPts val="0"/>
                        </a:spcBef>
                        <a:spcAft>
                          <a:spcPts val="0"/>
                        </a:spcAft>
                        <a:buClr>
                          <a:schemeClr val="dk1"/>
                        </a:buClr>
                        <a:buSzPts val="1500"/>
                        <a:buFont typeface="Manrope"/>
                        <a:buChar char="●"/>
                      </a:pPr>
                      <a:r>
                        <a:rPr lang="en" sz="1500">
                          <a:solidFill>
                            <a:schemeClr val="dk1"/>
                          </a:solidFill>
                          <a:latin typeface="Manrope"/>
                          <a:ea typeface="Manrope"/>
                          <a:cs typeface="Manrope"/>
                          <a:sym typeface="Manrope"/>
                        </a:rPr>
                        <a:t>Parents</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dk2">
                          <a:alpha val="0"/>
                        </a:schemeClr>
                      </a:solidFill>
                      <a:prstDash val="solid"/>
                      <a:round/>
                      <a:headEnd len="sm" w="sm" type="none"/>
                      <a:tailEnd len="sm" w="sm" type="none"/>
                    </a:lnB>
                  </a:tcPr>
                </a:tc>
                <a:tc>
                  <a:txBody>
                    <a:bodyPr/>
                    <a:lstStyle/>
                    <a:p>
                      <a:pPr indent="-323850" lvl="0" marL="457200" rtl="0" algn="l">
                        <a:spcBef>
                          <a:spcPts val="0"/>
                        </a:spcBef>
                        <a:spcAft>
                          <a:spcPts val="0"/>
                        </a:spcAft>
                        <a:buClr>
                          <a:schemeClr val="dk1"/>
                        </a:buClr>
                        <a:buSzPts val="1500"/>
                        <a:buFont typeface="Manrope"/>
                        <a:buChar char="●"/>
                      </a:pPr>
                      <a:r>
                        <a:rPr lang="en" sz="1500">
                          <a:solidFill>
                            <a:schemeClr val="dk1"/>
                          </a:solidFill>
                          <a:latin typeface="Manrope"/>
                          <a:ea typeface="Manrope"/>
                          <a:cs typeface="Manrope"/>
                          <a:sym typeface="Manrope"/>
                        </a:rPr>
                        <a:t>Seniors</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dk2">
                          <a:alpha val="0"/>
                        </a:schemeClr>
                      </a:solidFill>
                      <a:prstDash val="solid"/>
                      <a:round/>
                      <a:headEnd len="sm" w="sm" type="none"/>
                      <a:tailEnd len="sm" w="sm" type="none"/>
                    </a:lnB>
                  </a:tcPr>
                </a:tc>
              </a:tr>
              <a:tr h="211050">
                <a:tc>
                  <a:txBody>
                    <a:bodyPr/>
                    <a:lstStyle/>
                    <a:p>
                      <a:pPr indent="-323850" lvl="0" marL="457200" rtl="0" algn="l">
                        <a:spcBef>
                          <a:spcPts val="0"/>
                        </a:spcBef>
                        <a:spcAft>
                          <a:spcPts val="0"/>
                        </a:spcAft>
                        <a:buClr>
                          <a:schemeClr val="dk1"/>
                        </a:buClr>
                        <a:buSzPts val="1500"/>
                        <a:buFont typeface="Manrope"/>
                        <a:buChar char="●"/>
                      </a:pPr>
                      <a:r>
                        <a:rPr lang="en" sz="1500">
                          <a:solidFill>
                            <a:schemeClr val="dk1"/>
                          </a:solidFill>
                          <a:latin typeface="Manrope"/>
                          <a:ea typeface="Manrope"/>
                          <a:cs typeface="Manrope"/>
                          <a:sym typeface="Manrope"/>
                        </a:rPr>
                        <a:t>Business Owners</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323850" lvl="0" marL="457200" rtl="0" algn="l">
                        <a:spcBef>
                          <a:spcPts val="0"/>
                        </a:spcBef>
                        <a:spcAft>
                          <a:spcPts val="0"/>
                        </a:spcAft>
                        <a:buClr>
                          <a:schemeClr val="dk1"/>
                        </a:buClr>
                        <a:buSzPts val="1500"/>
                        <a:buFont typeface="Manrope"/>
                        <a:buChar char="●"/>
                      </a:pPr>
                      <a:r>
                        <a:rPr lang="en" sz="1500">
                          <a:solidFill>
                            <a:schemeClr val="dk1"/>
                          </a:solidFill>
                          <a:latin typeface="Manrope"/>
                          <a:ea typeface="Manrope"/>
                          <a:cs typeface="Manrope"/>
                          <a:sym typeface="Manrope"/>
                        </a:rPr>
                        <a:t>Kids</a:t>
                      </a:r>
                      <a:endParaRPr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323850" lvl="0" marL="457200" rtl="0" algn="l">
                        <a:spcBef>
                          <a:spcPts val="0"/>
                        </a:spcBef>
                        <a:spcAft>
                          <a:spcPts val="0"/>
                        </a:spcAft>
                        <a:buClr>
                          <a:schemeClr val="dk1"/>
                        </a:buClr>
                        <a:buSzPts val="1500"/>
                        <a:buFont typeface="Manrope"/>
                        <a:buChar char="●"/>
                      </a:pPr>
                      <a:r>
                        <a:rPr b="1" lang="en" sz="1500">
                          <a:solidFill>
                            <a:schemeClr val="dk1"/>
                          </a:solidFill>
                          <a:latin typeface="Manrope"/>
                          <a:ea typeface="Manrope"/>
                          <a:cs typeface="Manrope"/>
                          <a:sym typeface="Manrope"/>
                        </a:rPr>
                        <a:t>Everyone!</a:t>
                      </a:r>
                      <a:endParaRPr b="1" sz="1500">
                        <a:solidFill>
                          <a:schemeClr val="dk1"/>
                        </a:solidFill>
                        <a:latin typeface="Manrope"/>
                        <a:ea typeface="Manrope"/>
                        <a:cs typeface="Manrope"/>
                        <a:sym typeface="Manrope"/>
                      </a:endParaRPr>
                    </a:p>
                  </a:txBody>
                  <a:tcPr marT="0" marB="0" marR="91425" marL="91425" anchor="ctr">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bl>
          </a:graphicData>
        </a:graphic>
      </p:graphicFrame>
      <p:grpSp>
        <p:nvGrpSpPr>
          <p:cNvPr id="1089" name="Google Shape;1089;p152"/>
          <p:cNvGrpSpPr/>
          <p:nvPr/>
        </p:nvGrpSpPr>
        <p:grpSpPr>
          <a:xfrm>
            <a:off x="1901587" y="4203232"/>
            <a:ext cx="358349" cy="353587"/>
            <a:chOff x="-34421275" y="2631050"/>
            <a:chExt cx="295375" cy="291450"/>
          </a:xfrm>
        </p:grpSpPr>
        <p:sp>
          <p:nvSpPr>
            <p:cNvPr id="1090" name="Google Shape;1090;p152"/>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52"/>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52"/>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52"/>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4" name="Google Shape;1094;p152"/>
          <p:cNvSpPr txBox="1"/>
          <p:nvPr/>
        </p:nvSpPr>
        <p:spPr>
          <a:xfrm>
            <a:off x="2332956" y="4056775"/>
            <a:ext cx="44781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latin typeface="Manrope"/>
                <a:ea typeface="Manrope"/>
                <a:cs typeface="Manrope"/>
                <a:sym typeface="Manrope"/>
              </a:rPr>
              <a:t>Reminder: </a:t>
            </a:r>
            <a:r>
              <a:rPr lang="en" sz="1500">
                <a:solidFill>
                  <a:schemeClr val="dk1"/>
                </a:solidFill>
                <a:latin typeface="Manrope"/>
                <a:ea typeface="Manrope"/>
                <a:cs typeface="Manrope"/>
                <a:sym typeface="Manrope"/>
              </a:rPr>
              <a:t>Many tips that keep you safe at work will also keep you safe at home!</a:t>
            </a:r>
            <a:endParaRPr sz="1500">
              <a:solidFill>
                <a:schemeClr val="dk1"/>
              </a:solidFill>
              <a:latin typeface="Manrope"/>
              <a:ea typeface="Manrope"/>
              <a:cs typeface="Manrope"/>
              <a:sym typeface="Manrope"/>
            </a:endParaRPr>
          </a:p>
        </p:txBody>
      </p:sp>
      <p:grpSp>
        <p:nvGrpSpPr>
          <p:cNvPr id="1095" name="Google Shape;1095;p152"/>
          <p:cNvGrpSpPr/>
          <p:nvPr/>
        </p:nvGrpSpPr>
        <p:grpSpPr>
          <a:xfrm flipH="1">
            <a:off x="6884087" y="4203232"/>
            <a:ext cx="358349" cy="353587"/>
            <a:chOff x="-34421275" y="2631050"/>
            <a:chExt cx="295375" cy="291450"/>
          </a:xfrm>
        </p:grpSpPr>
        <p:sp>
          <p:nvSpPr>
            <p:cNvPr id="1096" name="Google Shape;1096;p152"/>
            <p:cNvSpPr/>
            <p:nvPr/>
          </p:nvSpPr>
          <p:spPr>
            <a:xfrm>
              <a:off x="-34421275" y="2639125"/>
              <a:ext cx="288275" cy="283375"/>
            </a:xfrm>
            <a:custGeom>
              <a:rect b="b" l="l" r="r" t="t"/>
              <a:pathLst>
                <a:path extrusionOk="0" h="11335" w="11531">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52"/>
            <p:cNvSpPr/>
            <p:nvPr/>
          </p:nvSpPr>
          <p:spPr>
            <a:xfrm>
              <a:off x="-34181850" y="2644625"/>
              <a:ext cx="41775" cy="41575"/>
            </a:xfrm>
            <a:custGeom>
              <a:rect b="b" l="l" r="r" t="t"/>
              <a:pathLst>
                <a:path extrusionOk="0" h="1663" w="1671">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52"/>
            <p:cNvSpPr/>
            <p:nvPr/>
          </p:nvSpPr>
          <p:spPr>
            <a:xfrm>
              <a:off x="-34217275" y="2631050"/>
              <a:ext cx="17350" cy="41775"/>
            </a:xfrm>
            <a:custGeom>
              <a:rect b="b" l="l" r="r" t="t"/>
              <a:pathLst>
                <a:path extrusionOk="0" h="1671" w="694">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52"/>
            <p:cNvSpPr/>
            <p:nvPr/>
          </p:nvSpPr>
          <p:spPr>
            <a:xfrm>
              <a:off x="-34168450" y="2704300"/>
              <a:ext cx="42550" cy="18125"/>
            </a:xfrm>
            <a:custGeom>
              <a:rect b="b" l="l" r="r" t="t"/>
              <a:pathLst>
                <a:path extrusionOk="0" h="725" w="1702">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0" name="Google Shape;1100;p15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53"/>
          <p:cNvSpPr txBox="1"/>
          <p:nvPr>
            <p:ph type="title"/>
          </p:nvPr>
        </p:nvSpPr>
        <p:spPr>
          <a:xfrm>
            <a:off x="568700" y="292625"/>
            <a:ext cx="7779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But an attacker isn’t interesting in me…</a:t>
            </a:r>
            <a:endParaRPr sz="2800"/>
          </a:p>
        </p:txBody>
      </p:sp>
      <p:sp>
        <p:nvSpPr>
          <p:cNvPr id="1106" name="Google Shape;1106;p153"/>
          <p:cNvSpPr txBox="1"/>
          <p:nvPr>
            <p:ph type="title"/>
          </p:nvPr>
        </p:nvSpPr>
        <p:spPr>
          <a:xfrm>
            <a:off x="952025" y="813800"/>
            <a:ext cx="7346700" cy="401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rgbClr val="FF0000"/>
                </a:solidFill>
              </a:rPr>
              <a:t>Wrong!!! - You are exactly what an attacker wants!</a:t>
            </a:r>
            <a:endParaRPr sz="2200">
              <a:solidFill>
                <a:srgbClr val="FF0000"/>
              </a:solidFill>
            </a:endParaRPr>
          </a:p>
        </p:txBody>
      </p:sp>
      <p:grpSp>
        <p:nvGrpSpPr>
          <p:cNvPr id="1107" name="Google Shape;1107;p153"/>
          <p:cNvGrpSpPr/>
          <p:nvPr/>
        </p:nvGrpSpPr>
        <p:grpSpPr>
          <a:xfrm>
            <a:off x="719988" y="860379"/>
            <a:ext cx="308234" cy="308234"/>
            <a:chOff x="2081650" y="4993750"/>
            <a:chExt cx="483125" cy="483125"/>
          </a:xfrm>
        </p:grpSpPr>
        <p:sp>
          <p:nvSpPr>
            <p:cNvPr id="1108" name="Google Shape;1108;p153"/>
            <p:cNvSpPr/>
            <p:nvPr/>
          </p:nvSpPr>
          <p:spPr>
            <a:xfrm>
              <a:off x="2081650" y="4993750"/>
              <a:ext cx="483125" cy="483125"/>
            </a:xfrm>
            <a:custGeom>
              <a:rect b="b" l="l" r="r" t="t"/>
              <a:pathLst>
                <a:path extrusionOk="0" h="19325" w="19325">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0000"/>
                </a:solidFill>
              </a:endParaRPr>
            </a:p>
          </p:txBody>
        </p:sp>
        <p:sp>
          <p:nvSpPr>
            <p:cNvPr id="1109" name="Google Shape;1109;p153"/>
            <p:cNvSpPr/>
            <p:nvPr/>
          </p:nvSpPr>
          <p:spPr>
            <a:xfrm>
              <a:off x="2209375" y="5125625"/>
              <a:ext cx="227600" cy="219350"/>
            </a:xfrm>
            <a:custGeom>
              <a:rect b="b" l="l" r="r" t="t"/>
              <a:pathLst>
                <a:path extrusionOk="0" h="8774" w="9104">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0000"/>
                </a:solidFill>
              </a:endParaRPr>
            </a:p>
          </p:txBody>
        </p:sp>
      </p:grpSp>
      <p:sp>
        <p:nvSpPr>
          <p:cNvPr id="1110" name="Google Shape;1110;p153"/>
          <p:cNvSpPr txBox="1"/>
          <p:nvPr/>
        </p:nvSpPr>
        <p:spPr>
          <a:xfrm>
            <a:off x="643800" y="1215200"/>
            <a:ext cx="4266300" cy="33033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Credit Card &amp; Financial Data</a:t>
            </a:r>
            <a:endParaRPr sz="2000">
              <a:solidFill>
                <a:schemeClr val="dk1"/>
              </a:solidFill>
              <a:latin typeface="Alegreya Sans"/>
              <a:ea typeface="Alegreya Sans"/>
              <a:cs typeface="Alegreya Sans"/>
              <a:sym typeface="Alegreya Sans"/>
            </a:endParaRPr>
          </a:p>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Medical Data</a:t>
            </a:r>
            <a:endParaRPr sz="20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Prescription, insurance, or </a:t>
            </a:r>
            <a:r>
              <a:rPr lang="en" sz="1600">
                <a:solidFill>
                  <a:schemeClr val="dk1"/>
                </a:solidFill>
                <a:latin typeface="Alegreya Sans"/>
                <a:ea typeface="Alegreya Sans"/>
                <a:cs typeface="Alegreya Sans"/>
                <a:sym typeface="Alegreya Sans"/>
              </a:rPr>
              <a:t>identity</a:t>
            </a:r>
            <a:r>
              <a:rPr lang="en" sz="1600">
                <a:solidFill>
                  <a:schemeClr val="dk1"/>
                </a:solidFill>
                <a:latin typeface="Alegreya Sans"/>
                <a:ea typeface="Alegreya Sans"/>
                <a:cs typeface="Alegreya Sans"/>
                <a:sym typeface="Alegreya Sans"/>
              </a:rPr>
              <a:t> fraud</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u="sng">
                <a:solidFill>
                  <a:schemeClr val="dk1"/>
                </a:solidFill>
                <a:latin typeface="Alegreya Sans"/>
                <a:ea typeface="Alegreya Sans"/>
                <a:cs typeface="Alegreya Sans"/>
                <a:sym typeface="Alegreya Sans"/>
              </a:rPr>
              <a:t>Far</a:t>
            </a:r>
            <a:r>
              <a:rPr lang="en" sz="1600">
                <a:solidFill>
                  <a:schemeClr val="dk1"/>
                </a:solidFill>
                <a:latin typeface="Alegreya Sans"/>
                <a:ea typeface="Alegreya Sans"/>
                <a:cs typeface="Alegreya Sans"/>
                <a:sym typeface="Alegreya Sans"/>
              </a:rPr>
              <a:t> more </a:t>
            </a:r>
            <a:r>
              <a:rPr lang="en" sz="1600">
                <a:solidFill>
                  <a:schemeClr val="dk1"/>
                </a:solidFill>
                <a:latin typeface="Alegreya Sans"/>
                <a:ea typeface="Alegreya Sans"/>
                <a:cs typeface="Alegreya Sans"/>
                <a:sym typeface="Alegreya Sans"/>
              </a:rPr>
              <a:t>valuable</a:t>
            </a:r>
            <a:r>
              <a:rPr lang="en" sz="1600">
                <a:solidFill>
                  <a:schemeClr val="dk1"/>
                </a:solidFill>
                <a:latin typeface="Alegreya Sans"/>
                <a:ea typeface="Alegreya Sans"/>
                <a:cs typeface="Alegreya Sans"/>
                <a:sym typeface="Alegreya Sans"/>
              </a:rPr>
              <a:t> than financial data</a:t>
            </a:r>
            <a:endParaRPr sz="1600">
              <a:solidFill>
                <a:schemeClr val="dk1"/>
              </a:solidFill>
              <a:latin typeface="Alegreya Sans"/>
              <a:ea typeface="Alegreya Sans"/>
              <a:cs typeface="Alegreya Sans"/>
              <a:sym typeface="Alegreya Sans"/>
            </a:endParaRPr>
          </a:p>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Computer Resources</a:t>
            </a:r>
            <a:endParaRPr sz="20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Cryptomining</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Advertising</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Ransomware</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“Jump Point”</a:t>
            </a:r>
            <a:endParaRPr sz="1600">
              <a:solidFill>
                <a:schemeClr val="dk1"/>
              </a:solidFill>
              <a:latin typeface="Alegreya Sans"/>
              <a:ea typeface="Alegreya Sans"/>
              <a:cs typeface="Alegreya Sans"/>
              <a:sym typeface="Alegreya Sans"/>
            </a:endParaRPr>
          </a:p>
          <a:p>
            <a:pPr indent="-355600" lvl="0" marL="457200" rtl="0" algn="l">
              <a:spcBef>
                <a:spcPts val="0"/>
              </a:spcBef>
              <a:spcAft>
                <a:spcPts val="0"/>
              </a:spcAft>
              <a:buClr>
                <a:schemeClr val="dk1"/>
              </a:buClr>
              <a:buSzPts val="2000"/>
              <a:buFont typeface="Alegreya Sans"/>
              <a:buChar char="●"/>
            </a:pPr>
            <a:r>
              <a:rPr lang="en" sz="2000">
                <a:solidFill>
                  <a:schemeClr val="dk1"/>
                </a:solidFill>
                <a:latin typeface="Alegreya Sans"/>
                <a:ea typeface="Alegreya Sans"/>
                <a:cs typeface="Alegreya Sans"/>
                <a:sym typeface="Alegreya Sans"/>
              </a:rPr>
              <a:t>User or email credentials</a:t>
            </a:r>
            <a:endParaRPr sz="20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Sending spam</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“More” access</a:t>
            </a:r>
            <a:endParaRPr sz="1600">
              <a:solidFill>
                <a:schemeClr val="dk1"/>
              </a:solidFill>
              <a:latin typeface="Alegreya Sans"/>
              <a:ea typeface="Alegreya Sans"/>
              <a:cs typeface="Alegreya Sans"/>
              <a:sym typeface="Alegreya Sans"/>
            </a:endParaRPr>
          </a:p>
          <a:p>
            <a:pPr indent="-330200" lvl="1" marL="914400" rtl="0" algn="l">
              <a:spcBef>
                <a:spcPts val="0"/>
              </a:spcBef>
              <a:spcAft>
                <a:spcPts val="0"/>
              </a:spcAft>
              <a:buClr>
                <a:schemeClr val="dk1"/>
              </a:buClr>
              <a:buSzPts val="1600"/>
              <a:buFont typeface="Alegreya Sans"/>
              <a:buChar char="○"/>
            </a:pPr>
            <a:r>
              <a:rPr lang="en" sz="1600">
                <a:solidFill>
                  <a:schemeClr val="dk1"/>
                </a:solidFill>
                <a:latin typeface="Alegreya Sans"/>
                <a:ea typeface="Alegreya Sans"/>
                <a:cs typeface="Alegreya Sans"/>
                <a:sym typeface="Alegreya Sans"/>
              </a:rPr>
              <a:t>Recovery/Reset other accounts</a:t>
            </a:r>
            <a:endParaRPr sz="1600">
              <a:solidFill>
                <a:schemeClr val="dk1"/>
              </a:solidFill>
              <a:latin typeface="Alegreya Sans"/>
              <a:ea typeface="Alegreya Sans"/>
              <a:cs typeface="Alegreya Sans"/>
              <a:sym typeface="Alegreya Sans"/>
            </a:endParaRPr>
          </a:p>
        </p:txBody>
      </p:sp>
      <p:grpSp>
        <p:nvGrpSpPr>
          <p:cNvPr id="1111" name="Google Shape;1111;p153"/>
          <p:cNvGrpSpPr/>
          <p:nvPr/>
        </p:nvGrpSpPr>
        <p:grpSpPr>
          <a:xfrm>
            <a:off x="5303702" y="1375509"/>
            <a:ext cx="1159398" cy="1156145"/>
            <a:chOff x="-28467625" y="2331750"/>
            <a:chExt cx="296150" cy="296950"/>
          </a:xfrm>
        </p:grpSpPr>
        <p:sp>
          <p:nvSpPr>
            <p:cNvPr id="1112" name="Google Shape;1112;p153"/>
            <p:cNvSpPr/>
            <p:nvPr/>
          </p:nvSpPr>
          <p:spPr>
            <a:xfrm>
              <a:off x="-28467625" y="2331750"/>
              <a:ext cx="296150" cy="296950"/>
            </a:xfrm>
            <a:custGeom>
              <a:rect b="b" l="l" r="r" t="t"/>
              <a:pathLst>
                <a:path extrusionOk="0" h="11878" w="11846">
                  <a:moveTo>
                    <a:pt x="1733" y="3466"/>
                  </a:moveTo>
                  <a:cubicBezTo>
                    <a:pt x="1922" y="3466"/>
                    <a:pt x="2080" y="3624"/>
                    <a:pt x="2080" y="3813"/>
                  </a:cubicBezTo>
                  <a:cubicBezTo>
                    <a:pt x="2080" y="4002"/>
                    <a:pt x="1922" y="4159"/>
                    <a:pt x="1733" y="4159"/>
                  </a:cubicBezTo>
                  <a:lnTo>
                    <a:pt x="693" y="4159"/>
                  </a:lnTo>
                  <a:lnTo>
                    <a:pt x="693" y="3466"/>
                  </a:lnTo>
                  <a:close/>
                  <a:moveTo>
                    <a:pt x="1418" y="4821"/>
                  </a:moveTo>
                  <a:lnTo>
                    <a:pt x="1418" y="6963"/>
                  </a:lnTo>
                  <a:lnTo>
                    <a:pt x="693" y="6963"/>
                  </a:lnTo>
                  <a:lnTo>
                    <a:pt x="693" y="4821"/>
                  </a:lnTo>
                  <a:close/>
                  <a:moveTo>
                    <a:pt x="1733" y="7656"/>
                  </a:moveTo>
                  <a:cubicBezTo>
                    <a:pt x="1922" y="7656"/>
                    <a:pt x="2080" y="7814"/>
                    <a:pt x="2080" y="8034"/>
                  </a:cubicBezTo>
                  <a:cubicBezTo>
                    <a:pt x="2080" y="8223"/>
                    <a:pt x="1922" y="8381"/>
                    <a:pt x="1733" y="8381"/>
                  </a:cubicBezTo>
                  <a:lnTo>
                    <a:pt x="693" y="8381"/>
                  </a:lnTo>
                  <a:lnTo>
                    <a:pt x="693" y="7656"/>
                  </a:lnTo>
                  <a:close/>
                  <a:moveTo>
                    <a:pt x="9389" y="2080"/>
                  </a:moveTo>
                  <a:cubicBezTo>
                    <a:pt x="9609" y="2080"/>
                    <a:pt x="9767" y="2237"/>
                    <a:pt x="9767" y="2426"/>
                  </a:cubicBezTo>
                  <a:lnTo>
                    <a:pt x="9767" y="9389"/>
                  </a:lnTo>
                  <a:cubicBezTo>
                    <a:pt x="9767" y="9610"/>
                    <a:pt x="9609" y="9767"/>
                    <a:pt x="9389" y="9767"/>
                  </a:cubicBezTo>
                  <a:lnTo>
                    <a:pt x="2426" y="9767"/>
                  </a:lnTo>
                  <a:cubicBezTo>
                    <a:pt x="2237" y="9767"/>
                    <a:pt x="2080" y="9610"/>
                    <a:pt x="2080" y="9389"/>
                  </a:cubicBezTo>
                  <a:lnTo>
                    <a:pt x="2080" y="9011"/>
                  </a:lnTo>
                  <a:cubicBezTo>
                    <a:pt x="2458" y="8853"/>
                    <a:pt x="2773" y="8507"/>
                    <a:pt x="2773" y="8034"/>
                  </a:cubicBezTo>
                  <a:cubicBezTo>
                    <a:pt x="2773" y="7562"/>
                    <a:pt x="2521" y="7184"/>
                    <a:pt x="2080" y="7026"/>
                  </a:cubicBezTo>
                  <a:lnTo>
                    <a:pt x="2080" y="4789"/>
                  </a:lnTo>
                  <a:cubicBezTo>
                    <a:pt x="2458" y="4632"/>
                    <a:pt x="2773" y="4285"/>
                    <a:pt x="2773" y="3813"/>
                  </a:cubicBezTo>
                  <a:cubicBezTo>
                    <a:pt x="2773" y="3340"/>
                    <a:pt x="2521" y="2994"/>
                    <a:pt x="2080" y="2836"/>
                  </a:cubicBezTo>
                  <a:lnTo>
                    <a:pt x="2080" y="2426"/>
                  </a:lnTo>
                  <a:cubicBezTo>
                    <a:pt x="2080" y="2237"/>
                    <a:pt x="2237" y="2080"/>
                    <a:pt x="2426" y="2080"/>
                  </a:cubicBezTo>
                  <a:close/>
                  <a:moveTo>
                    <a:pt x="9389" y="694"/>
                  </a:moveTo>
                  <a:cubicBezTo>
                    <a:pt x="10334" y="694"/>
                    <a:pt x="11121" y="1481"/>
                    <a:pt x="11121" y="2426"/>
                  </a:cubicBezTo>
                  <a:lnTo>
                    <a:pt x="11121" y="9389"/>
                  </a:lnTo>
                  <a:cubicBezTo>
                    <a:pt x="11121" y="10334"/>
                    <a:pt x="10334" y="11122"/>
                    <a:pt x="9389" y="11122"/>
                  </a:cubicBezTo>
                  <a:lnTo>
                    <a:pt x="2426" y="11122"/>
                  </a:lnTo>
                  <a:cubicBezTo>
                    <a:pt x="1481" y="11122"/>
                    <a:pt x="693" y="10334"/>
                    <a:pt x="693" y="9389"/>
                  </a:cubicBezTo>
                  <a:lnTo>
                    <a:pt x="693" y="9042"/>
                  </a:lnTo>
                  <a:lnTo>
                    <a:pt x="1418" y="9042"/>
                  </a:lnTo>
                  <a:lnTo>
                    <a:pt x="1418" y="9389"/>
                  </a:lnTo>
                  <a:cubicBezTo>
                    <a:pt x="1418" y="9988"/>
                    <a:pt x="1891" y="10429"/>
                    <a:pt x="2426" y="10429"/>
                  </a:cubicBezTo>
                  <a:lnTo>
                    <a:pt x="9389" y="10429"/>
                  </a:lnTo>
                  <a:cubicBezTo>
                    <a:pt x="9987" y="10429"/>
                    <a:pt x="10428" y="9956"/>
                    <a:pt x="10428" y="9389"/>
                  </a:cubicBezTo>
                  <a:lnTo>
                    <a:pt x="10428" y="2426"/>
                  </a:lnTo>
                  <a:cubicBezTo>
                    <a:pt x="10428" y="1828"/>
                    <a:pt x="9956" y="1418"/>
                    <a:pt x="9389" y="1418"/>
                  </a:cubicBezTo>
                  <a:lnTo>
                    <a:pt x="2426" y="1418"/>
                  </a:lnTo>
                  <a:cubicBezTo>
                    <a:pt x="1828" y="1418"/>
                    <a:pt x="1418" y="1891"/>
                    <a:pt x="1418" y="2426"/>
                  </a:cubicBezTo>
                  <a:lnTo>
                    <a:pt x="1418" y="2773"/>
                  </a:lnTo>
                  <a:lnTo>
                    <a:pt x="693" y="2773"/>
                  </a:lnTo>
                  <a:lnTo>
                    <a:pt x="693" y="2426"/>
                  </a:lnTo>
                  <a:cubicBezTo>
                    <a:pt x="693" y="1481"/>
                    <a:pt x="1481" y="694"/>
                    <a:pt x="2426" y="694"/>
                  </a:cubicBezTo>
                  <a:close/>
                  <a:moveTo>
                    <a:pt x="2426" y="1"/>
                  </a:moveTo>
                  <a:cubicBezTo>
                    <a:pt x="1103" y="1"/>
                    <a:pt x="0" y="1103"/>
                    <a:pt x="0" y="2426"/>
                  </a:cubicBezTo>
                  <a:lnTo>
                    <a:pt x="0" y="3151"/>
                  </a:lnTo>
                  <a:lnTo>
                    <a:pt x="0" y="4506"/>
                  </a:lnTo>
                  <a:lnTo>
                    <a:pt x="0" y="7341"/>
                  </a:lnTo>
                  <a:lnTo>
                    <a:pt x="0" y="8727"/>
                  </a:lnTo>
                  <a:lnTo>
                    <a:pt x="0" y="9452"/>
                  </a:lnTo>
                  <a:cubicBezTo>
                    <a:pt x="0" y="10775"/>
                    <a:pt x="1103" y="11878"/>
                    <a:pt x="2426" y="11878"/>
                  </a:cubicBezTo>
                  <a:lnTo>
                    <a:pt x="9389" y="11878"/>
                  </a:lnTo>
                  <a:cubicBezTo>
                    <a:pt x="10743" y="11878"/>
                    <a:pt x="11846" y="10775"/>
                    <a:pt x="11846" y="9452"/>
                  </a:cubicBezTo>
                  <a:lnTo>
                    <a:pt x="11846" y="2458"/>
                  </a:lnTo>
                  <a:cubicBezTo>
                    <a:pt x="11846" y="1103"/>
                    <a:pt x="10743" y="1"/>
                    <a:pt x="93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53"/>
            <p:cNvSpPr/>
            <p:nvPr/>
          </p:nvSpPr>
          <p:spPr>
            <a:xfrm>
              <a:off x="-28371550" y="2419175"/>
              <a:ext cx="121325" cy="121325"/>
            </a:xfrm>
            <a:custGeom>
              <a:rect b="b" l="l" r="r" t="t"/>
              <a:pathLst>
                <a:path extrusionOk="0" h="4853" w="4853">
                  <a:moveTo>
                    <a:pt x="2773" y="662"/>
                  </a:moveTo>
                  <a:lnTo>
                    <a:pt x="2773" y="1670"/>
                  </a:lnTo>
                  <a:cubicBezTo>
                    <a:pt x="2773" y="1891"/>
                    <a:pt x="2931" y="2048"/>
                    <a:pt x="3120" y="2048"/>
                  </a:cubicBezTo>
                  <a:lnTo>
                    <a:pt x="4159" y="2048"/>
                  </a:lnTo>
                  <a:lnTo>
                    <a:pt x="4159" y="2741"/>
                  </a:lnTo>
                  <a:lnTo>
                    <a:pt x="3120" y="2741"/>
                  </a:lnTo>
                  <a:cubicBezTo>
                    <a:pt x="2931" y="2741"/>
                    <a:pt x="2773" y="2899"/>
                    <a:pt x="2773" y="3120"/>
                  </a:cubicBezTo>
                  <a:lnTo>
                    <a:pt x="2773" y="4128"/>
                  </a:lnTo>
                  <a:lnTo>
                    <a:pt x="2049" y="4128"/>
                  </a:lnTo>
                  <a:lnTo>
                    <a:pt x="2049" y="3120"/>
                  </a:lnTo>
                  <a:cubicBezTo>
                    <a:pt x="2049" y="2899"/>
                    <a:pt x="1891" y="2741"/>
                    <a:pt x="1702" y="2741"/>
                  </a:cubicBezTo>
                  <a:lnTo>
                    <a:pt x="662" y="2741"/>
                  </a:lnTo>
                  <a:lnTo>
                    <a:pt x="662" y="2048"/>
                  </a:lnTo>
                  <a:lnTo>
                    <a:pt x="1702" y="2048"/>
                  </a:lnTo>
                  <a:cubicBezTo>
                    <a:pt x="1891" y="2048"/>
                    <a:pt x="2049" y="1891"/>
                    <a:pt x="2049" y="1670"/>
                  </a:cubicBezTo>
                  <a:lnTo>
                    <a:pt x="2049" y="662"/>
                  </a:lnTo>
                  <a:close/>
                  <a:moveTo>
                    <a:pt x="1734" y="1"/>
                  </a:moveTo>
                  <a:cubicBezTo>
                    <a:pt x="1545" y="1"/>
                    <a:pt x="1387" y="158"/>
                    <a:pt x="1387" y="347"/>
                  </a:cubicBezTo>
                  <a:lnTo>
                    <a:pt x="1387" y="1387"/>
                  </a:lnTo>
                  <a:lnTo>
                    <a:pt x="347" y="1387"/>
                  </a:lnTo>
                  <a:cubicBezTo>
                    <a:pt x="158" y="1387"/>
                    <a:pt x="1" y="1544"/>
                    <a:pt x="1" y="1733"/>
                  </a:cubicBezTo>
                  <a:lnTo>
                    <a:pt x="1" y="3120"/>
                  </a:lnTo>
                  <a:cubicBezTo>
                    <a:pt x="1" y="3309"/>
                    <a:pt x="158" y="3466"/>
                    <a:pt x="347" y="3466"/>
                  </a:cubicBezTo>
                  <a:lnTo>
                    <a:pt x="1387" y="3466"/>
                  </a:lnTo>
                  <a:lnTo>
                    <a:pt x="1387" y="4474"/>
                  </a:lnTo>
                  <a:cubicBezTo>
                    <a:pt x="1387" y="4695"/>
                    <a:pt x="1545" y="4852"/>
                    <a:pt x="1734" y="4852"/>
                  </a:cubicBezTo>
                  <a:lnTo>
                    <a:pt x="3120" y="4852"/>
                  </a:lnTo>
                  <a:cubicBezTo>
                    <a:pt x="3309" y="4852"/>
                    <a:pt x="3466" y="4695"/>
                    <a:pt x="3466" y="4474"/>
                  </a:cubicBezTo>
                  <a:lnTo>
                    <a:pt x="3466" y="3466"/>
                  </a:lnTo>
                  <a:lnTo>
                    <a:pt x="4506" y="3466"/>
                  </a:lnTo>
                  <a:cubicBezTo>
                    <a:pt x="4695" y="3466"/>
                    <a:pt x="4853" y="3309"/>
                    <a:pt x="4853" y="3120"/>
                  </a:cubicBezTo>
                  <a:lnTo>
                    <a:pt x="4853" y="1733"/>
                  </a:lnTo>
                  <a:cubicBezTo>
                    <a:pt x="4853" y="1544"/>
                    <a:pt x="4695" y="1387"/>
                    <a:pt x="4506" y="1387"/>
                  </a:cubicBezTo>
                  <a:lnTo>
                    <a:pt x="3466" y="1387"/>
                  </a:lnTo>
                  <a:lnTo>
                    <a:pt x="3466" y="347"/>
                  </a:lnTo>
                  <a:cubicBezTo>
                    <a:pt x="3466" y="158"/>
                    <a:pt x="3309" y="1"/>
                    <a:pt x="31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4" name="Google Shape;1114;p153"/>
          <p:cNvSpPr/>
          <p:nvPr/>
        </p:nvSpPr>
        <p:spPr>
          <a:xfrm>
            <a:off x="7465855" y="1444650"/>
            <a:ext cx="1159415" cy="1086989"/>
          </a:xfrm>
          <a:custGeom>
            <a:rect b="b" l="l" r="r" t="t"/>
            <a:pathLst>
              <a:path extrusionOk="0" h="18118" w="19326">
                <a:moveTo>
                  <a:pt x="17628" y="1133"/>
                </a:moveTo>
                <a:cubicBezTo>
                  <a:pt x="17939" y="1133"/>
                  <a:pt x="18193" y="1387"/>
                  <a:pt x="18193" y="1701"/>
                </a:cubicBezTo>
                <a:lnTo>
                  <a:pt x="18193" y="11324"/>
                </a:lnTo>
                <a:lnTo>
                  <a:pt x="1133" y="11324"/>
                </a:lnTo>
                <a:lnTo>
                  <a:pt x="1133" y="1701"/>
                </a:lnTo>
                <a:cubicBezTo>
                  <a:pt x="1133" y="1387"/>
                  <a:pt x="1387" y="1133"/>
                  <a:pt x="1701" y="1133"/>
                </a:cubicBezTo>
                <a:close/>
                <a:moveTo>
                  <a:pt x="18193" y="12456"/>
                </a:moveTo>
                <a:lnTo>
                  <a:pt x="18193" y="13024"/>
                </a:lnTo>
                <a:cubicBezTo>
                  <a:pt x="18193" y="13335"/>
                  <a:pt x="17939" y="13588"/>
                  <a:pt x="17628" y="13588"/>
                </a:cubicBezTo>
                <a:lnTo>
                  <a:pt x="1701" y="13588"/>
                </a:lnTo>
                <a:cubicBezTo>
                  <a:pt x="1387" y="13588"/>
                  <a:pt x="1133" y="13335"/>
                  <a:pt x="1133" y="13024"/>
                </a:cubicBezTo>
                <a:lnTo>
                  <a:pt x="1133" y="12456"/>
                </a:lnTo>
                <a:close/>
                <a:moveTo>
                  <a:pt x="11520" y="14720"/>
                </a:moveTo>
                <a:lnTo>
                  <a:pt x="12275" y="16985"/>
                </a:lnTo>
                <a:lnTo>
                  <a:pt x="7051" y="16985"/>
                </a:lnTo>
                <a:lnTo>
                  <a:pt x="7806" y="14720"/>
                </a:lnTo>
                <a:close/>
                <a:moveTo>
                  <a:pt x="1701" y="1"/>
                </a:moveTo>
                <a:cubicBezTo>
                  <a:pt x="762" y="1"/>
                  <a:pt x="1" y="762"/>
                  <a:pt x="1" y="1701"/>
                </a:cubicBezTo>
                <a:lnTo>
                  <a:pt x="1" y="13024"/>
                </a:lnTo>
                <a:cubicBezTo>
                  <a:pt x="1" y="13960"/>
                  <a:pt x="762" y="14720"/>
                  <a:pt x="1701" y="14720"/>
                </a:cubicBezTo>
                <a:lnTo>
                  <a:pt x="6614" y="14720"/>
                </a:lnTo>
                <a:lnTo>
                  <a:pt x="5859" y="16985"/>
                </a:lnTo>
                <a:lnTo>
                  <a:pt x="4002" y="16985"/>
                </a:lnTo>
                <a:cubicBezTo>
                  <a:pt x="3688" y="16985"/>
                  <a:pt x="3437" y="17239"/>
                  <a:pt x="3437" y="17553"/>
                </a:cubicBezTo>
                <a:cubicBezTo>
                  <a:pt x="3437" y="17864"/>
                  <a:pt x="3688" y="18117"/>
                  <a:pt x="4002" y="18117"/>
                </a:cubicBezTo>
                <a:lnTo>
                  <a:pt x="15325" y="18117"/>
                </a:lnTo>
                <a:cubicBezTo>
                  <a:pt x="15639" y="18117"/>
                  <a:pt x="15889" y="17864"/>
                  <a:pt x="15889" y="17553"/>
                </a:cubicBezTo>
                <a:cubicBezTo>
                  <a:pt x="15889" y="17239"/>
                  <a:pt x="15639" y="16985"/>
                  <a:pt x="15325" y="16985"/>
                </a:cubicBezTo>
                <a:lnTo>
                  <a:pt x="13468" y="16985"/>
                </a:lnTo>
                <a:lnTo>
                  <a:pt x="12713" y="14720"/>
                </a:lnTo>
                <a:lnTo>
                  <a:pt x="17628" y="14720"/>
                </a:lnTo>
                <a:cubicBezTo>
                  <a:pt x="18565" y="14720"/>
                  <a:pt x="19325" y="13960"/>
                  <a:pt x="19325" y="13024"/>
                </a:cubicBezTo>
                <a:lnTo>
                  <a:pt x="19325" y="1701"/>
                </a:lnTo>
                <a:cubicBezTo>
                  <a:pt x="19325" y="762"/>
                  <a:pt x="18565" y="1"/>
                  <a:pt x="176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1115" name="Google Shape;1115;p153"/>
          <p:cNvGrpSpPr/>
          <p:nvPr/>
        </p:nvGrpSpPr>
        <p:grpSpPr>
          <a:xfrm>
            <a:off x="5335176" y="3587624"/>
            <a:ext cx="1159389" cy="1076695"/>
            <a:chOff x="-62518200" y="2692475"/>
            <a:chExt cx="318225" cy="289100"/>
          </a:xfrm>
        </p:grpSpPr>
        <p:sp>
          <p:nvSpPr>
            <p:cNvPr id="1116" name="Google Shape;1116;p153"/>
            <p:cNvSpPr/>
            <p:nvPr/>
          </p:nvSpPr>
          <p:spPr>
            <a:xfrm>
              <a:off x="-62518200" y="2692475"/>
              <a:ext cx="318225" cy="289100"/>
            </a:xfrm>
            <a:custGeom>
              <a:rect b="b" l="l" r="r" t="t"/>
              <a:pathLst>
                <a:path extrusionOk="0" h="11564" w="12729">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53"/>
            <p:cNvSpPr/>
            <p:nvPr/>
          </p:nvSpPr>
          <p:spPr>
            <a:xfrm>
              <a:off x="-62335475" y="2804325"/>
              <a:ext cx="62250" cy="146525"/>
            </a:xfrm>
            <a:custGeom>
              <a:rect b="b" l="l" r="r" t="t"/>
              <a:pathLst>
                <a:path extrusionOk="0" h="5861" w="249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8" name="Google Shape;1118;p153"/>
          <p:cNvGrpSpPr/>
          <p:nvPr/>
        </p:nvGrpSpPr>
        <p:grpSpPr>
          <a:xfrm>
            <a:off x="7537406" y="3547897"/>
            <a:ext cx="1016314" cy="1156159"/>
            <a:chOff x="-919700" y="2420750"/>
            <a:chExt cx="257575" cy="293025"/>
          </a:xfrm>
        </p:grpSpPr>
        <p:sp>
          <p:nvSpPr>
            <p:cNvPr id="1119" name="Google Shape;1119;p153"/>
            <p:cNvSpPr/>
            <p:nvPr/>
          </p:nvSpPr>
          <p:spPr>
            <a:xfrm>
              <a:off x="-884250" y="2490850"/>
              <a:ext cx="84300" cy="51225"/>
            </a:xfrm>
            <a:custGeom>
              <a:rect b="b" l="l" r="r" t="t"/>
              <a:pathLst>
                <a:path extrusionOk="0" h="2049" w="3372">
                  <a:moveTo>
                    <a:pt x="977" y="631"/>
                  </a:moveTo>
                  <a:cubicBezTo>
                    <a:pt x="1166" y="631"/>
                    <a:pt x="1324" y="788"/>
                    <a:pt x="1324" y="977"/>
                  </a:cubicBezTo>
                  <a:cubicBezTo>
                    <a:pt x="1324" y="1198"/>
                    <a:pt x="1166" y="1355"/>
                    <a:pt x="977" y="1355"/>
                  </a:cubicBezTo>
                  <a:cubicBezTo>
                    <a:pt x="788" y="1355"/>
                    <a:pt x="631" y="1198"/>
                    <a:pt x="631" y="977"/>
                  </a:cubicBezTo>
                  <a:cubicBezTo>
                    <a:pt x="631" y="788"/>
                    <a:pt x="788" y="631"/>
                    <a:pt x="977" y="631"/>
                  </a:cubicBezTo>
                  <a:close/>
                  <a:moveTo>
                    <a:pt x="2363" y="631"/>
                  </a:moveTo>
                  <a:cubicBezTo>
                    <a:pt x="2552" y="631"/>
                    <a:pt x="2710" y="788"/>
                    <a:pt x="2710" y="977"/>
                  </a:cubicBezTo>
                  <a:cubicBezTo>
                    <a:pt x="2710" y="1198"/>
                    <a:pt x="2552" y="1355"/>
                    <a:pt x="2363" y="1355"/>
                  </a:cubicBezTo>
                  <a:cubicBezTo>
                    <a:pt x="2174" y="1355"/>
                    <a:pt x="2017" y="1198"/>
                    <a:pt x="2017" y="977"/>
                  </a:cubicBezTo>
                  <a:cubicBezTo>
                    <a:pt x="2017" y="788"/>
                    <a:pt x="2174" y="631"/>
                    <a:pt x="2363" y="631"/>
                  </a:cubicBezTo>
                  <a:close/>
                  <a:moveTo>
                    <a:pt x="1009" y="1"/>
                  </a:moveTo>
                  <a:cubicBezTo>
                    <a:pt x="473" y="1"/>
                    <a:pt x="0" y="473"/>
                    <a:pt x="0" y="1040"/>
                  </a:cubicBezTo>
                  <a:cubicBezTo>
                    <a:pt x="0" y="1576"/>
                    <a:pt x="473" y="2048"/>
                    <a:pt x="1009" y="2048"/>
                  </a:cubicBezTo>
                  <a:cubicBezTo>
                    <a:pt x="1292" y="2048"/>
                    <a:pt x="1544" y="1922"/>
                    <a:pt x="1702" y="1765"/>
                  </a:cubicBezTo>
                  <a:cubicBezTo>
                    <a:pt x="1891" y="1922"/>
                    <a:pt x="2111" y="2048"/>
                    <a:pt x="2363" y="2048"/>
                  </a:cubicBezTo>
                  <a:cubicBezTo>
                    <a:pt x="2899" y="2048"/>
                    <a:pt x="3371" y="1576"/>
                    <a:pt x="3371" y="1040"/>
                  </a:cubicBezTo>
                  <a:cubicBezTo>
                    <a:pt x="3371" y="442"/>
                    <a:pt x="2899" y="1"/>
                    <a:pt x="2363" y="1"/>
                  </a:cubicBezTo>
                  <a:cubicBezTo>
                    <a:pt x="2080" y="1"/>
                    <a:pt x="1859" y="127"/>
                    <a:pt x="1702" y="284"/>
                  </a:cubicBezTo>
                  <a:cubicBezTo>
                    <a:pt x="1481" y="127"/>
                    <a:pt x="1261"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53"/>
            <p:cNvSpPr/>
            <p:nvPr/>
          </p:nvSpPr>
          <p:spPr>
            <a:xfrm>
              <a:off x="-919700" y="2420750"/>
              <a:ext cx="257575" cy="293025"/>
            </a:xfrm>
            <a:custGeom>
              <a:rect b="b" l="l" r="r" t="t"/>
              <a:pathLst>
                <a:path extrusionOk="0" h="11721" w="10303">
                  <a:moveTo>
                    <a:pt x="7152" y="694"/>
                  </a:moveTo>
                  <a:cubicBezTo>
                    <a:pt x="7373" y="694"/>
                    <a:pt x="7530" y="851"/>
                    <a:pt x="7530" y="1040"/>
                  </a:cubicBezTo>
                  <a:lnTo>
                    <a:pt x="7530" y="1418"/>
                  </a:lnTo>
                  <a:lnTo>
                    <a:pt x="662" y="1418"/>
                  </a:lnTo>
                  <a:lnTo>
                    <a:pt x="662" y="1040"/>
                  </a:lnTo>
                  <a:cubicBezTo>
                    <a:pt x="694" y="851"/>
                    <a:pt x="851" y="694"/>
                    <a:pt x="1009" y="694"/>
                  </a:cubicBezTo>
                  <a:close/>
                  <a:moveTo>
                    <a:pt x="7562" y="2111"/>
                  </a:moveTo>
                  <a:lnTo>
                    <a:pt x="7562" y="3403"/>
                  </a:lnTo>
                  <a:lnTo>
                    <a:pt x="7247" y="3088"/>
                  </a:lnTo>
                  <a:cubicBezTo>
                    <a:pt x="7042" y="2883"/>
                    <a:pt x="6784" y="2792"/>
                    <a:pt x="6528" y="2792"/>
                  </a:cubicBezTo>
                  <a:cubicBezTo>
                    <a:pt x="5999" y="2792"/>
                    <a:pt x="5483" y="3186"/>
                    <a:pt x="5483" y="3781"/>
                  </a:cubicBezTo>
                  <a:cubicBezTo>
                    <a:pt x="5483" y="4065"/>
                    <a:pt x="5577" y="4348"/>
                    <a:pt x="5798" y="4506"/>
                  </a:cubicBezTo>
                  <a:lnTo>
                    <a:pt x="6774" y="5482"/>
                  </a:lnTo>
                  <a:lnTo>
                    <a:pt x="1009" y="5482"/>
                  </a:lnTo>
                  <a:cubicBezTo>
                    <a:pt x="995" y="5485"/>
                    <a:pt x="982" y="5486"/>
                    <a:pt x="968" y="5486"/>
                  </a:cubicBezTo>
                  <a:cubicBezTo>
                    <a:pt x="825" y="5486"/>
                    <a:pt x="694" y="5340"/>
                    <a:pt x="694" y="5167"/>
                  </a:cubicBezTo>
                  <a:lnTo>
                    <a:pt x="694" y="2111"/>
                  </a:lnTo>
                  <a:close/>
                  <a:moveTo>
                    <a:pt x="8160" y="2584"/>
                  </a:moveTo>
                  <a:lnTo>
                    <a:pt x="9200" y="3624"/>
                  </a:lnTo>
                  <a:cubicBezTo>
                    <a:pt x="9421" y="3844"/>
                    <a:pt x="9515" y="4065"/>
                    <a:pt x="9515" y="4348"/>
                  </a:cubicBezTo>
                  <a:lnTo>
                    <a:pt x="9515" y="6900"/>
                  </a:lnTo>
                  <a:cubicBezTo>
                    <a:pt x="9515" y="7373"/>
                    <a:pt x="9358" y="7845"/>
                    <a:pt x="9043" y="8192"/>
                  </a:cubicBezTo>
                  <a:lnTo>
                    <a:pt x="5955" y="8192"/>
                  </a:lnTo>
                  <a:cubicBezTo>
                    <a:pt x="5640" y="7845"/>
                    <a:pt x="5483" y="7373"/>
                    <a:pt x="5483" y="6900"/>
                  </a:cubicBezTo>
                  <a:lnTo>
                    <a:pt x="5483" y="6144"/>
                  </a:lnTo>
                  <a:lnTo>
                    <a:pt x="6837" y="6144"/>
                  </a:lnTo>
                  <a:lnTo>
                    <a:pt x="6837" y="6207"/>
                  </a:lnTo>
                  <a:cubicBezTo>
                    <a:pt x="6837" y="6585"/>
                    <a:pt x="6900" y="6932"/>
                    <a:pt x="7089" y="7373"/>
                  </a:cubicBezTo>
                  <a:cubicBezTo>
                    <a:pt x="7135" y="7487"/>
                    <a:pt x="7263" y="7568"/>
                    <a:pt x="7403" y="7568"/>
                  </a:cubicBezTo>
                  <a:cubicBezTo>
                    <a:pt x="7455" y="7568"/>
                    <a:pt x="7510" y="7556"/>
                    <a:pt x="7562" y="7530"/>
                  </a:cubicBezTo>
                  <a:cubicBezTo>
                    <a:pt x="7719" y="7467"/>
                    <a:pt x="7782" y="7247"/>
                    <a:pt x="7719" y="7058"/>
                  </a:cubicBezTo>
                  <a:cubicBezTo>
                    <a:pt x="7593" y="6774"/>
                    <a:pt x="7530" y="6522"/>
                    <a:pt x="7530" y="6239"/>
                  </a:cubicBezTo>
                  <a:lnTo>
                    <a:pt x="7530" y="5451"/>
                  </a:lnTo>
                  <a:cubicBezTo>
                    <a:pt x="7530" y="5356"/>
                    <a:pt x="7467" y="5262"/>
                    <a:pt x="7404" y="5199"/>
                  </a:cubicBezTo>
                  <a:lnTo>
                    <a:pt x="6207" y="4033"/>
                  </a:lnTo>
                  <a:cubicBezTo>
                    <a:pt x="6018" y="3844"/>
                    <a:pt x="6144" y="3435"/>
                    <a:pt x="6459" y="3435"/>
                  </a:cubicBezTo>
                  <a:cubicBezTo>
                    <a:pt x="6522" y="3435"/>
                    <a:pt x="6648" y="3466"/>
                    <a:pt x="6680" y="3561"/>
                  </a:cubicBezTo>
                  <a:lnTo>
                    <a:pt x="8255" y="5136"/>
                  </a:lnTo>
                  <a:cubicBezTo>
                    <a:pt x="8318" y="5199"/>
                    <a:pt x="8413" y="5230"/>
                    <a:pt x="8503" y="5230"/>
                  </a:cubicBezTo>
                  <a:cubicBezTo>
                    <a:pt x="8594" y="5230"/>
                    <a:pt x="8680" y="5199"/>
                    <a:pt x="8728" y="5136"/>
                  </a:cubicBezTo>
                  <a:cubicBezTo>
                    <a:pt x="8854" y="5010"/>
                    <a:pt x="8854" y="4789"/>
                    <a:pt x="8728" y="4663"/>
                  </a:cubicBezTo>
                  <a:lnTo>
                    <a:pt x="8160" y="4065"/>
                  </a:lnTo>
                  <a:lnTo>
                    <a:pt x="8160" y="2584"/>
                  </a:lnTo>
                  <a:close/>
                  <a:moveTo>
                    <a:pt x="9295" y="8948"/>
                  </a:moveTo>
                  <a:cubicBezTo>
                    <a:pt x="9484" y="8948"/>
                    <a:pt x="9641" y="9105"/>
                    <a:pt x="9641" y="9295"/>
                  </a:cubicBezTo>
                  <a:lnTo>
                    <a:pt x="9641" y="10996"/>
                  </a:lnTo>
                  <a:lnTo>
                    <a:pt x="5514" y="10996"/>
                  </a:lnTo>
                  <a:lnTo>
                    <a:pt x="5514" y="9295"/>
                  </a:lnTo>
                  <a:cubicBezTo>
                    <a:pt x="5514" y="9105"/>
                    <a:pt x="5672" y="8948"/>
                    <a:pt x="5861" y="8948"/>
                  </a:cubicBezTo>
                  <a:close/>
                  <a:moveTo>
                    <a:pt x="1009" y="1"/>
                  </a:moveTo>
                  <a:cubicBezTo>
                    <a:pt x="473" y="1"/>
                    <a:pt x="1" y="473"/>
                    <a:pt x="1" y="1040"/>
                  </a:cubicBezTo>
                  <a:lnTo>
                    <a:pt x="1" y="5167"/>
                  </a:lnTo>
                  <a:cubicBezTo>
                    <a:pt x="1" y="5734"/>
                    <a:pt x="473" y="6207"/>
                    <a:pt x="1009" y="6207"/>
                  </a:cubicBezTo>
                  <a:lnTo>
                    <a:pt x="4789" y="6207"/>
                  </a:lnTo>
                  <a:lnTo>
                    <a:pt x="4789" y="6932"/>
                  </a:lnTo>
                  <a:cubicBezTo>
                    <a:pt x="4789" y="7499"/>
                    <a:pt x="4947" y="8003"/>
                    <a:pt x="5231" y="8444"/>
                  </a:cubicBezTo>
                  <a:cubicBezTo>
                    <a:pt x="4947" y="8633"/>
                    <a:pt x="4789" y="8948"/>
                    <a:pt x="4789" y="9295"/>
                  </a:cubicBezTo>
                  <a:lnTo>
                    <a:pt x="4789" y="11342"/>
                  </a:lnTo>
                  <a:cubicBezTo>
                    <a:pt x="4789" y="11563"/>
                    <a:pt x="4947" y="11720"/>
                    <a:pt x="5168" y="11720"/>
                  </a:cubicBezTo>
                  <a:lnTo>
                    <a:pt x="9956" y="11720"/>
                  </a:lnTo>
                  <a:cubicBezTo>
                    <a:pt x="10145" y="11720"/>
                    <a:pt x="10303" y="11563"/>
                    <a:pt x="10303" y="11342"/>
                  </a:cubicBezTo>
                  <a:lnTo>
                    <a:pt x="10303" y="9295"/>
                  </a:lnTo>
                  <a:cubicBezTo>
                    <a:pt x="10303" y="8948"/>
                    <a:pt x="10114" y="8633"/>
                    <a:pt x="9893" y="8444"/>
                  </a:cubicBezTo>
                  <a:cubicBezTo>
                    <a:pt x="10177" y="8003"/>
                    <a:pt x="10303" y="7499"/>
                    <a:pt x="10303" y="6932"/>
                  </a:cubicBezTo>
                  <a:lnTo>
                    <a:pt x="10303" y="4380"/>
                  </a:lnTo>
                  <a:lnTo>
                    <a:pt x="10271" y="4380"/>
                  </a:lnTo>
                  <a:cubicBezTo>
                    <a:pt x="10271" y="3907"/>
                    <a:pt x="10082" y="3466"/>
                    <a:pt x="9767" y="3151"/>
                  </a:cubicBezTo>
                  <a:lnTo>
                    <a:pt x="8224" y="1639"/>
                  </a:lnTo>
                  <a:lnTo>
                    <a:pt x="8224" y="1040"/>
                  </a:lnTo>
                  <a:cubicBezTo>
                    <a:pt x="8224" y="473"/>
                    <a:pt x="7751" y="1"/>
                    <a:pt x="72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53"/>
            <p:cNvSpPr/>
            <p:nvPr/>
          </p:nvSpPr>
          <p:spPr>
            <a:xfrm>
              <a:off x="-766100" y="2660975"/>
              <a:ext cx="18125" cy="18150"/>
            </a:xfrm>
            <a:custGeom>
              <a:rect b="b" l="l" r="r" t="t"/>
              <a:pathLst>
                <a:path extrusionOk="0" h="726" w="725">
                  <a:moveTo>
                    <a:pt x="347" y="1"/>
                  </a:moveTo>
                  <a:cubicBezTo>
                    <a:pt x="158" y="1"/>
                    <a:pt x="0" y="158"/>
                    <a:pt x="0" y="379"/>
                  </a:cubicBezTo>
                  <a:cubicBezTo>
                    <a:pt x="0" y="568"/>
                    <a:pt x="158" y="725"/>
                    <a:pt x="347" y="725"/>
                  </a:cubicBezTo>
                  <a:cubicBezTo>
                    <a:pt x="536" y="725"/>
                    <a:pt x="725" y="568"/>
                    <a:pt x="725" y="379"/>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2" name="Google Shape;1122;p153"/>
          <p:cNvGrpSpPr/>
          <p:nvPr/>
        </p:nvGrpSpPr>
        <p:grpSpPr>
          <a:xfrm>
            <a:off x="6463107" y="2531651"/>
            <a:ext cx="1016313" cy="1016247"/>
            <a:chOff x="720023" y="1653563"/>
            <a:chExt cx="330950" cy="330950"/>
          </a:xfrm>
        </p:grpSpPr>
        <p:sp>
          <p:nvSpPr>
            <p:cNvPr id="1123" name="Google Shape;1123;p153"/>
            <p:cNvSpPr/>
            <p:nvPr/>
          </p:nvSpPr>
          <p:spPr>
            <a:xfrm>
              <a:off x="836992" y="1770569"/>
              <a:ext cx="97011" cy="96974"/>
            </a:xfrm>
            <a:custGeom>
              <a:rect b="b" l="l" r="r" t="t"/>
              <a:pathLst>
                <a:path extrusionOk="0" h="2682" w="2683">
                  <a:moveTo>
                    <a:pt x="2146" y="536"/>
                  </a:moveTo>
                  <a:lnTo>
                    <a:pt x="2146" y="2146"/>
                  </a:lnTo>
                  <a:lnTo>
                    <a:pt x="537" y="2146"/>
                  </a:lnTo>
                  <a:lnTo>
                    <a:pt x="537" y="536"/>
                  </a:lnTo>
                  <a:close/>
                  <a:moveTo>
                    <a:pt x="1" y="0"/>
                  </a:moveTo>
                  <a:lnTo>
                    <a:pt x="1" y="2682"/>
                  </a:lnTo>
                  <a:lnTo>
                    <a:pt x="2682" y="2682"/>
                  </a:lnTo>
                  <a:lnTo>
                    <a:pt x="2682" y="0"/>
                  </a:ln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53"/>
            <p:cNvSpPr/>
            <p:nvPr/>
          </p:nvSpPr>
          <p:spPr>
            <a:xfrm>
              <a:off x="720023" y="1653563"/>
              <a:ext cx="330950" cy="330950"/>
            </a:xfrm>
            <a:custGeom>
              <a:rect b="b" l="l" r="r" t="t"/>
              <a:pathLst>
                <a:path extrusionOk="0" h="9153" w="9153">
                  <a:moveTo>
                    <a:pt x="6453" y="2700"/>
                  </a:moveTo>
                  <a:lnTo>
                    <a:pt x="6453" y="6454"/>
                  </a:lnTo>
                  <a:lnTo>
                    <a:pt x="2700" y="6454"/>
                  </a:lnTo>
                  <a:lnTo>
                    <a:pt x="2700" y="2700"/>
                  </a:lnTo>
                  <a:close/>
                  <a:moveTo>
                    <a:pt x="2164" y="1"/>
                  </a:moveTo>
                  <a:lnTo>
                    <a:pt x="2164" y="1627"/>
                  </a:lnTo>
                  <a:lnTo>
                    <a:pt x="3236" y="1627"/>
                  </a:lnTo>
                  <a:lnTo>
                    <a:pt x="3236" y="2164"/>
                  </a:lnTo>
                  <a:lnTo>
                    <a:pt x="2164" y="2164"/>
                  </a:lnTo>
                  <a:lnTo>
                    <a:pt x="2164" y="3236"/>
                  </a:lnTo>
                  <a:lnTo>
                    <a:pt x="1627" y="3236"/>
                  </a:lnTo>
                  <a:lnTo>
                    <a:pt x="1627" y="2164"/>
                  </a:lnTo>
                  <a:lnTo>
                    <a:pt x="0" y="2164"/>
                  </a:lnTo>
                  <a:lnTo>
                    <a:pt x="0" y="2700"/>
                  </a:lnTo>
                  <a:lnTo>
                    <a:pt x="1091" y="2700"/>
                  </a:lnTo>
                  <a:lnTo>
                    <a:pt x="1091" y="3772"/>
                  </a:lnTo>
                  <a:lnTo>
                    <a:pt x="2164" y="3772"/>
                  </a:lnTo>
                  <a:lnTo>
                    <a:pt x="2164" y="4309"/>
                  </a:lnTo>
                  <a:lnTo>
                    <a:pt x="0" y="4309"/>
                  </a:lnTo>
                  <a:lnTo>
                    <a:pt x="0" y="4846"/>
                  </a:lnTo>
                  <a:lnTo>
                    <a:pt x="2164" y="4846"/>
                  </a:lnTo>
                  <a:lnTo>
                    <a:pt x="2164" y="5382"/>
                  </a:lnTo>
                  <a:lnTo>
                    <a:pt x="1091" y="5382"/>
                  </a:lnTo>
                  <a:lnTo>
                    <a:pt x="1091" y="6454"/>
                  </a:lnTo>
                  <a:lnTo>
                    <a:pt x="0" y="6454"/>
                  </a:lnTo>
                  <a:lnTo>
                    <a:pt x="0" y="6990"/>
                  </a:lnTo>
                  <a:lnTo>
                    <a:pt x="1627" y="6990"/>
                  </a:lnTo>
                  <a:lnTo>
                    <a:pt x="1627" y="5918"/>
                  </a:lnTo>
                  <a:lnTo>
                    <a:pt x="2164" y="5918"/>
                  </a:lnTo>
                  <a:lnTo>
                    <a:pt x="2164" y="6990"/>
                  </a:lnTo>
                  <a:lnTo>
                    <a:pt x="3236" y="6990"/>
                  </a:lnTo>
                  <a:lnTo>
                    <a:pt x="3236" y="7526"/>
                  </a:lnTo>
                  <a:lnTo>
                    <a:pt x="2164" y="7526"/>
                  </a:lnTo>
                  <a:lnTo>
                    <a:pt x="2164" y="9153"/>
                  </a:lnTo>
                  <a:lnTo>
                    <a:pt x="2700" y="9153"/>
                  </a:lnTo>
                  <a:lnTo>
                    <a:pt x="2700" y="8063"/>
                  </a:lnTo>
                  <a:lnTo>
                    <a:pt x="3772" y="8063"/>
                  </a:lnTo>
                  <a:lnTo>
                    <a:pt x="3772" y="6990"/>
                  </a:lnTo>
                  <a:lnTo>
                    <a:pt x="4308" y="6990"/>
                  </a:lnTo>
                  <a:lnTo>
                    <a:pt x="4308" y="9153"/>
                  </a:lnTo>
                  <a:lnTo>
                    <a:pt x="4844" y="9153"/>
                  </a:lnTo>
                  <a:lnTo>
                    <a:pt x="4844" y="6990"/>
                  </a:lnTo>
                  <a:lnTo>
                    <a:pt x="5381" y="6990"/>
                  </a:lnTo>
                  <a:lnTo>
                    <a:pt x="5381" y="8063"/>
                  </a:lnTo>
                  <a:lnTo>
                    <a:pt x="6453" y="8063"/>
                  </a:lnTo>
                  <a:lnTo>
                    <a:pt x="6453" y="9153"/>
                  </a:lnTo>
                  <a:lnTo>
                    <a:pt x="6990" y="9153"/>
                  </a:lnTo>
                  <a:lnTo>
                    <a:pt x="6990" y="7526"/>
                  </a:lnTo>
                  <a:lnTo>
                    <a:pt x="5917" y="7526"/>
                  </a:lnTo>
                  <a:lnTo>
                    <a:pt x="5917" y="6990"/>
                  </a:lnTo>
                  <a:lnTo>
                    <a:pt x="6990" y="6990"/>
                  </a:lnTo>
                  <a:lnTo>
                    <a:pt x="6990" y="5918"/>
                  </a:lnTo>
                  <a:lnTo>
                    <a:pt x="7526" y="5918"/>
                  </a:lnTo>
                  <a:lnTo>
                    <a:pt x="7526" y="6990"/>
                  </a:lnTo>
                  <a:lnTo>
                    <a:pt x="9152" y="6990"/>
                  </a:lnTo>
                  <a:lnTo>
                    <a:pt x="9152" y="6454"/>
                  </a:lnTo>
                  <a:lnTo>
                    <a:pt x="8063" y="6454"/>
                  </a:lnTo>
                  <a:lnTo>
                    <a:pt x="8063" y="5382"/>
                  </a:lnTo>
                  <a:lnTo>
                    <a:pt x="6990" y="5382"/>
                  </a:lnTo>
                  <a:lnTo>
                    <a:pt x="6990" y="4846"/>
                  </a:lnTo>
                  <a:lnTo>
                    <a:pt x="9152" y="4846"/>
                  </a:lnTo>
                  <a:lnTo>
                    <a:pt x="9152" y="4309"/>
                  </a:lnTo>
                  <a:lnTo>
                    <a:pt x="6990" y="4309"/>
                  </a:lnTo>
                  <a:lnTo>
                    <a:pt x="6990" y="3772"/>
                  </a:lnTo>
                  <a:lnTo>
                    <a:pt x="8063" y="3772"/>
                  </a:lnTo>
                  <a:lnTo>
                    <a:pt x="8063" y="2700"/>
                  </a:lnTo>
                  <a:lnTo>
                    <a:pt x="9152" y="2700"/>
                  </a:lnTo>
                  <a:lnTo>
                    <a:pt x="9152" y="2164"/>
                  </a:lnTo>
                  <a:lnTo>
                    <a:pt x="7526" y="2164"/>
                  </a:lnTo>
                  <a:lnTo>
                    <a:pt x="7526" y="3236"/>
                  </a:lnTo>
                  <a:lnTo>
                    <a:pt x="6990" y="3236"/>
                  </a:lnTo>
                  <a:lnTo>
                    <a:pt x="6990" y="2164"/>
                  </a:lnTo>
                  <a:lnTo>
                    <a:pt x="5917" y="2164"/>
                  </a:lnTo>
                  <a:lnTo>
                    <a:pt x="5917" y="1627"/>
                  </a:lnTo>
                  <a:lnTo>
                    <a:pt x="6990" y="1627"/>
                  </a:lnTo>
                  <a:lnTo>
                    <a:pt x="6990" y="1"/>
                  </a:lnTo>
                  <a:lnTo>
                    <a:pt x="6453" y="1"/>
                  </a:lnTo>
                  <a:lnTo>
                    <a:pt x="6453" y="1091"/>
                  </a:lnTo>
                  <a:lnTo>
                    <a:pt x="5381" y="1091"/>
                  </a:lnTo>
                  <a:lnTo>
                    <a:pt x="5381" y="2164"/>
                  </a:lnTo>
                  <a:lnTo>
                    <a:pt x="4844" y="2164"/>
                  </a:lnTo>
                  <a:lnTo>
                    <a:pt x="4844" y="1"/>
                  </a:lnTo>
                  <a:lnTo>
                    <a:pt x="4308" y="1"/>
                  </a:lnTo>
                  <a:lnTo>
                    <a:pt x="4308" y="2164"/>
                  </a:lnTo>
                  <a:lnTo>
                    <a:pt x="3772" y="2164"/>
                  </a:lnTo>
                  <a:lnTo>
                    <a:pt x="3772" y="1091"/>
                  </a:lnTo>
                  <a:lnTo>
                    <a:pt x="2700" y="1091"/>
                  </a:lnTo>
                  <a:lnTo>
                    <a:pt x="2700" y="1"/>
                  </a:ln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153"/>
            <p:cNvSpPr/>
            <p:nvPr/>
          </p:nvSpPr>
          <p:spPr>
            <a:xfrm>
              <a:off x="875789" y="1809330"/>
              <a:ext cx="19417" cy="19453"/>
            </a:xfrm>
            <a:custGeom>
              <a:rect b="b" l="l" r="r" t="t"/>
              <a:pathLst>
                <a:path extrusionOk="0" h="538" w="537">
                  <a:moveTo>
                    <a:pt x="0" y="1"/>
                  </a:moveTo>
                  <a:lnTo>
                    <a:pt x="0" y="538"/>
                  </a:lnTo>
                  <a:lnTo>
                    <a:pt x="536" y="538"/>
                  </a:lnTo>
                  <a:lnTo>
                    <a:pt x="536" y="1"/>
                  </a:ln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26" name="Google Shape;1126;p153"/>
          <p:cNvSpPr/>
          <p:nvPr/>
        </p:nvSpPr>
        <p:spPr>
          <a:xfrm>
            <a:off x="6794263" y="2862775"/>
            <a:ext cx="354000" cy="354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legreya Sans"/>
              <a:ea typeface="Alegreya Sans"/>
              <a:cs typeface="Alegreya Sans"/>
              <a:sym typeface="Alegreya Sans"/>
            </a:endParaRPr>
          </a:p>
        </p:txBody>
      </p:sp>
      <p:grpSp>
        <p:nvGrpSpPr>
          <p:cNvPr id="1127" name="Google Shape;1127;p153"/>
          <p:cNvGrpSpPr/>
          <p:nvPr/>
        </p:nvGrpSpPr>
        <p:grpSpPr>
          <a:xfrm>
            <a:off x="6830807" y="2882047"/>
            <a:ext cx="280923" cy="315449"/>
            <a:chOff x="6276025" y="3812400"/>
            <a:chExt cx="416800" cy="468025"/>
          </a:xfrm>
        </p:grpSpPr>
        <p:sp>
          <p:nvSpPr>
            <p:cNvPr id="1128" name="Google Shape;1128;p153"/>
            <p:cNvSpPr/>
            <p:nvPr/>
          </p:nvSpPr>
          <p:spPr>
            <a:xfrm>
              <a:off x="6276025" y="3812400"/>
              <a:ext cx="416800" cy="468025"/>
            </a:xfrm>
            <a:custGeom>
              <a:rect b="b" l="l" r="r" t="t"/>
              <a:pathLst>
                <a:path extrusionOk="0" h="18721" w="16672">
                  <a:moveTo>
                    <a:pt x="8334" y="1132"/>
                  </a:moveTo>
                  <a:cubicBezTo>
                    <a:pt x="12311" y="1132"/>
                    <a:pt x="15536" y="4354"/>
                    <a:pt x="15536" y="8334"/>
                  </a:cubicBezTo>
                  <a:lnTo>
                    <a:pt x="15536" y="8346"/>
                  </a:lnTo>
                  <a:lnTo>
                    <a:pt x="15536" y="11652"/>
                  </a:lnTo>
                  <a:cubicBezTo>
                    <a:pt x="15536" y="12332"/>
                    <a:pt x="15240" y="12981"/>
                    <a:pt x="14724" y="13425"/>
                  </a:cubicBezTo>
                  <a:lnTo>
                    <a:pt x="12849" y="15034"/>
                  </a:lnTo>
                  <a:cubicBezTo>
                    <a:pt x="12725" y="15143"/>
                    <a:pt x="12652" y="15300"/>
                    <a:pt x="12652" y="15466"/>
                  </a:cubicBezTo>
                  <a:lnTo>
                    <a:pt x="12652" y="17588"/>
                  </a:lnTo>
                  <a:lnTo>
                    <a:pt x="11197" y="17588"/>
                  </a:lnTo>
                  <a:lnTo>
                    <a:pt x="11197" y="16254"/>
                  </a:lnTo>
                  <a:cubicBezTo>
                    <a:pt x="11197" y="15943"/>
                    <a:pt x="10943" y="15689"/>
                    <a:pt x="10629" y="15689"/>
                  </a:cubicBezTo>
                  <a:cubicBezTo>
                    <a:pt x="10318" y="15689"/>
                    <a:pt x="10065" y="15943"/>
                    <a:pt x="10065" y="16254"/>
                  </a:cubicBezTo>
                  <a:lnTo>
                    <a:pt x="10065" y="17588"/>
                  </a:lnTo>
                  <a:lnTo>
                    <a:pt x="8902" y="17588"/>
                  </a:lnTo>
                  <a:lnTo>
                    <a:pt x="8902" y="16254"/>
                  </a:lnTo>
                  <a:cubicBezTo>
                    <a:pt x="8902" y="15943"/>
                    <a:pt x="8648" y="15689"/>
                    <a:pt x="8334" y="15689"/>
                  </a:cubicBezTo>
                  <a:cubicBezTo>
                    <a:pt x="8020" y="15689"/>
                    <a:pt x="7770" y="15943"/>
                    <a:pt x="7770" y="16254"/>
                  </a:cubicBezTo>
                  <a:lnTo>
                    <a:pt x="7770" y="17588"/>
                  </a:lnTo>
                  <a:lnTo>
                    <a:pt x="6604" y="17588"/>
                  </a:lnTo>
                  <a:lnTo>
                    <a:pt x="6604" y="16254"/>
                  </a:lnTo>
                  <a:cubicBezTo>
                    <a:pt x="6604" y="15943"/>
                    <a:pt x="6351" y="15689"/>
                    <a:pt x="6040" y="15689"/>
                  </a:cubicBezTo>
                  <a:cubicBezTo>
                    <a:pt x="5726" y="15689"/>
                    <a:pt x="5472" y="15943"/>
                    <a:pt x="5472" y="16254"/>
                  </a:cubicBezTo>
                  <a:lnTo>
                    <a:pt x="5472" y="17588"/>
                  </a:lnTo>
                  <a:lnTo>
                    <a:pt x="4017" y="17588"/>
                  </a:lnTo>
                  <a:lnTo>
                    <a:pt x="4017" y="15466"/>
                  </a:lnTo>
                  <a:cubicBezTo>
                    <a:pt x="4017" y="15300"/>
                    <a:pt x="3944" y="15143"/>
                    <a:pt x="3820" y="15037"/>
                  </a:cubicBezTo>
                  <a:lnTo>
                    <a:pt x="1945" y="13425"/>
                  </a:lnTo>
                  <a:cubicBezTo>
                    <a:pt x="1429" y="12981"/>
                    <a:pt x="1133" y="12335"/>
                    <a:pt x="1133" y="11652"/>
                  </a:cubicBezTo>
                  <a:lnTo>
                    <a:pt x="1133" y="8406"/>
                  </a:lnTo>
                  <a:cubicBezTo>
                    <a:pt x="1133" y="4396"/>
                    <a:pt x="4361" y="1132"/>
                    <a:pt x="8331" y="1132"/>
                  </a:cubicBezTo>
                  <a:close/>
                  <a:moveTo>
                    <a:pt x="8331" y="0"/>
                  </a:moveTo>
                  <a:cubicBezTo>
                    <a:pt x="3736" y="3"/>
                    <a:pt x="1" y="3774"/>
                    <a:pt x="1" y="8409"/>
                  </a:cubicBezTo>
                  <a:lnTo>
                    <a:pt x="1" y="11655"/>
                  </a:lnTo>
                  <a:cubicBezTo>
                    <a:pt x="1" y="12664"/>
                    <a:pt x="442" y="13627"/>
                    <a:pt x="1209" y="14285"/>
                  </a:cubicBezTo>
                  <a:lnTo>
                    <a:pt x="2884" y="15725"/>
                  </a:lnTo>
                  <a:lnTo>
                    <a:pt x="2884" y="18156"/>
                  </a:lnTo>
                  <a:cubicBezTo>
                    <a:pt x="2884" y="18467"/>
                    <a:pt x="3138" y="18721"/>
                    <a:pt x="3449" y="18721"/>
                  </a:cubicBezTo>
                  <a:lnTo>
                    <a:pt x="13220" y="18721"/>
                  </a:lnTo>
                  <a:cubicBezTo>
                    <a:pt x="13531" y="18721"/>
                    <a:pt x="13785" y="18467"/>
                    <a:pt x="13785" y="18156"/>
                  </a:cubicBezTo>
                  <a:lnTo>
                    <a:pt x="13785" y="15725"/>
                  </a:lnTo>
                  <a:lnTo>
                    <a:pt x="15463" y="14282"/>
                  </a:lnTo>
                  <a:cubicBezTo>
                    <a:pt x="16227" y="13624"/>
                    <a:pt x="16671" y="12664"/>
                    <a:pt x="16671" y="11652"/>
                  </a:cubicBezTo>
                  <a:lnTo>
                    <a:pt x="16671" y="8334"/>
                  </a:lnTo>
                  <a:lnTo>
                    <a:pt x="16671" y="8322"/>
                  </a:lnTo>
                  <a:cubicBezTo>
                    <a:pt x="16662" y="3723"/>
                    <a:pt x="12933" y="0"/>
                    <a:pt x="8334" y="0"/>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1129" name="Google Shape;1129;p153"/>
            <p:cNvSpPr/>
            <p:nvPr/>
          </p:nvSpPr>
          <p:spPr>
            <a:xfrm>
              <a:off x="6436375" y="4078825"/>
              <a:ext cx="96025" cy="80400"/>
            </a:xfrm>
            <a:custGeom>
              <a:rect b="b" l="l" r="r" t="t"/>
              <a:pathLst>
                <a:path extrusionOk="0" h="3216" w="3841">
                  <a:moveTo>
                    <a:pt x="1922" y="1"/>
                  </a:moveTo>
                  <a:cubicBezTo>
                    <a:pt x="1736" y="1"/>
                    <a:pt x="1551" y="91"/>
                    <a:pt x="1440" y="270"/>
                  </a:cubicBezTo>
                  <a:lnTo>
                    <a:pt x="166" y="2354"/>
                  </a:lnTo>
                  <a:cubicBezTo>
                    <a:pt x="0" y="2623"/>
                    <a:pt x="85" y="2970"/>
                    <a:pt x="350" y="3133"/>
                  </a:cubicBezTo>
                  <a:cubicBezTo>
                    <a:pt x="443" y="3189"/>
                    <a:pt x="545" y="3216"/>
                    <a:pt x="646" y="3216"/>
                  </a:cubicBezTo>
                  <a:cubicBezTo>
                    <a:pt x="837" y="3216"/>
                    <a:pt x="1023" y="3120"/>
                    <a:pt x="1129" y="2946"/>
                  </a:cubicBezTo>
                  <a:lnTo>
                    <a:pt x="1923" y="1653"/>
                  </a:lnTo>
                  <a:lnTo>
                    <a:pt x="2712" y="2946"/>
                  </a:lnTo>
                  <a:cubicBezTo>
                    <a:pt x="2818" y="3120"/>
                    <a:pt x="3005" y="3216"/>
                    <a:pt x="3196" y="3216"/>
                  </a:cubicBezTo>
                  <a:cubicBezTo>
                    <a:pt x="3297" y="3216"/>
                    <a:pt x="3399" y="3189"/>
                    <a:pt x="3491" y="3133"/>
                  </a:cubicBezTo>
                  <a:cubicBezTo>
                    <a:pt x="3759" y="2970"/>
                    <a:pt x="3841" y="2623"/>
                    <a:pt x="3678" y="2354"/>
                  </a:cubicBezTo>
                  <a:lnTo>
                    <a:pt x="2407" y="270"/>
                  </a:lnTo>
                  <a:cubicBezTo>
                    <a:pt x="2295" y="91"/>
                    <a:pt x="2108" y="1"/>
                    <a:pt x="1922" y="1"/>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1130" name="Google Shape;1130;p153"/>
            <p:cNvSpPr/>
            <p:nvPr/>
          </p:nvSpPr>
          <p:spPr>
            <a:xfrm>
              <a:off x="6327450" y="3974775"/>
              <a:ext cx="125550" cy="118300"/>
            </a:xfrm>
            <a:custGeom>
              <a:rect b="b" l="l" r="r" t="t"/>
              <a:pathLst>
                <a:path extrusionOk="0" h="4732" w="5022">
                  <a:moveTo>
                    <a:pt x="2505" y="1115"/>
                  </a:moveTo>
                  <a:cubicBezTo>
                    <a:pt x="2806" y="1115"/>
                    <a:pt x="3107" y="1230"/>
                    <a:pt x="3337" y="1461"/>
                  </a:cubicBezTo>
                  <a:cubicBezTo>
                    <a:pt x="3795" y="1920"/>
                    <a:pt x="3795" y="2663"/>
                    <a:pt x="3337" y="3125"/>
                  </a:cubicBezTo>
                  <a:cubicBezTo>
                    <a:pt x="3049" y="3413"/>
                    <a:pt x="2565" y="3600"/>
                    <a:pt x="2133" y="3600"/>
                  </a:cubicBezTo>
                  <a:cubicBezTo>
                    <a:pt x="1861" y="3600"/>
                    <a:pt x="1610" y="3526"/>
                    <a:pt x="1440" y="3358"/>
                  </a:cubicBezTo>
                  <a:cubicBezTo>
                    <a:pt x="1253" y="3167"/>
                    <a:pt x="1166" y="2844"/>
                    <a:pt x="1208" y="2473"/>
                  </a:cubicBezTo>
                  <a:cubicBezTo>
                    <a:pt x="1253" y="2089"/>
                    <a:pt x="1431" y="1703"/>
                    <a:pt x="1673" y="1461"/>
                  </a:cubicBezTo>
                  <a:cubicBezTo>
                    <a:pt x="1902" y="1230"/>
                    <a:pt x="2203" y="1115"/>
                    <a:pt x="2505" y="1115"/>
                  </a:cubicBezTo>
                  <a:close/>
                  <a:moveTo>
                    <a:pt x="2486" y="0"/>
                  </a:moveTo>
                  <a:cubicBezTo>
                    <a:pt x="1903" y="0"/>
                    <a:pt x="1321" y="219"/>
                    <a:pt x="873" y="658"/>
                  </a:cubicBezTo>
                  <a:cubicBezTo>
                    <a:pt x="444" y="1084"/>
                    <a:pt x="157" y="1697"/>
                    <a:pt x="85" y="2340"/>
                  </a:cubicBezTo>
                  <a:cubicBezTo>
                    <a:pt x="0" y="3059"/>
                    <a:pt x="202" y="3717"/>
                    <a:pt x="640" y="4155"/>
                  </a:cubicBezTo>
                  <a:cubicBezTo>
                    <a:pt x="1042" y="4556"/>
                    <a:pt x="1582" y="4731"/>
                    <a:pt x="2138" y="4731"/>
                  </a:cubicBezTo>
                  <a:cubicBezTo>
                    <a:pt x="2141" y="4731"/>
                    <a:pt x="2145" y="4731"/>
                    <a:pt x="2149" y="4731"/>
                  </a:cubicBezTo>
                  <a:cubicBezTo>
                    <a:pt x="2882" y="4731"/>
                    <a:pt x="3638" y="4424"/>
                    <a:pt x="4137" y="3922"/>
                  </a:cubicBezTo>
                  <a:cubicBezTo>
                    <a:pt x="5021" y="3016"/>
                    <a:pt x="5012" y="1570"/>
                    <a:pt x="4119" y="676"/>
                  </a:cubicBezTo>
                  <a:cubicBezTo>
                    <a:pt x="3668" y="226"/>
                    <a:pt x="3077" y="0"/>
                    <a:pt x="2486" y="0"/>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1131" name="Google Shape;1131;p153"/>
            <p:cNvSpPr/>
            <p:nvPr/>
          </p:nvSpPr>
          <p:spPr>
            <a:xfrm>
              <a:off x="6515325" y="3974300"/>
              <a:ext cx="126000" cy="118775"/>
            </a:xfrm>
            <a:custGeom>
              <a:rect b="b" l="l" r="r" t="t"/>
              <a:pathLst>
                <a:path extrusionOk="0" h="4751" w="5040">
                  <a:moveTo>
                    <a:pt x="2535" y="1133"/>
                  </a:moveTo>
                  <a:cubicBezTo>
                    <a:pt x="2836" y="1133"/>
                    <a:pt x="3138" y="1248"/>
                    <a:pt x="3367" y="1477"/>
                  </a:cubicBezTo>
                  <a:cubicBezTo>
                    <a:pt x="3609" y="1722"/>
                    <a:pt x="3787" y="2108"/>
                    <a:pt x="3832" y="2492"/>
                  </a:cubicBezTo>
                  <a:cubicBezTo>
                    <a:pt x="3874" y="2860"/>
                    <a:pt x="3790" y="3183"/>
                    <a:pt x="3600" y="3374"/>
                  </a:cubicBezTo>
                  <a:cubicBezTo>
                    <a:pt x="3429" y="3544"/>
                    <a:pt x="3178" y="3618"/>
                    <a:pt x="2906" y="3618"/>
                  </a:cubicBezTo>
                  <a:cubicBezTo>
                    <a:pt x="2474" y="3618"/>
                    <a:pt x="1991" y="3430"/>
                    <a:pt x="1703" y="3141"/>
                  </a:cubicBezTo>
                  <a:cubicBezTo>
                    <a:pt x="1244" y="2682"/>
                    <a:pt x="1244" y="1936"/>
                    <a:pt x="1703" y="1477"/>
                  </a:cubicBezTo>
                  <a:cubicBezTo>
                    <a:pt x="1933" y="1248"/>
                    <a:pt x="2234" y="1133"/>
                    <a:pt x="2535" y="1133"/>
                  </a:cubicBezTo>
                  <a:close/>
                  <a:moveTo>
                    <a:pt x="2535" y="0"/>
                  </a:moveTo>
                  <a:cubicBezTo>
                    <a:pt x="1944" y="0"/>
                    <a:pt x="1353" y="226"/>
                    <a:pt x="903" y="677"/>
                  </a:cubicBezTo>
                  <a:cubicBezTo>
                    <a:pt x="0" y="1580"/>
                    <a:pt x="0" y="3041"/>
                    <a:pt x="903" y="3941"/>
                  </a:cubicBezTo>
                  <a:cubicBezTo>
                    <a:pt x="1329" y="4370"/>
                    <a:pt x="1945" y="4660"/>
                    <a:pt x="2588" y="4732"/>
                  </a:cubicBezTo>
                  <a:cubicBezTo>
                    <a:pt x="2691" y="4744"/>
                    <a:pt x="2793" y="4750"/>
                    <a:pt x="2899" y="4750"/>
                  </a:cubicBezTo>
                  <a:cubicBezTo>
                    <a:pt x="3491" y="4750"/>
                    <a:pt x="4028" y="4548"/>
                    <a:pt x="4400" y="4174"/>
                  </a:cubicBezTo>
                  <a:cubicBezTo>
                    <a:pt x="4838" y="3739"/>
                    <a:pt x="5040" y="3078"/>
                    <a:pt x="4958" y="2362"/>
                  </a:cubicBezTo>
                  <a:cubicBezTo>
                    <a:pt x="4883" y="1719"/>
                    <a:pt x="4596" y="1103"/>
                    <a:pt x="4167" y="677"/>
                  </a:cubicBezTo>
                  <a:cubicBezTo>
                    <a:pt x="3717" y="226"/>
                    <a:pt x="3126" y="0"/>
                    <a:pt x="2535" y="0"/>
                  </a:cubicBezTo>
                  <a:close/>
                </a:path>
              </a:pathLst>
            </a:cu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1132" name="Google Shape;1132;p1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TreeTop Security CyberSecurity Awareness Training">
  <a:themeElements>
    <a:clrScheme name="Simple Light">
      <a:dk1>
        <a:srgbClr val="FFFFFF"/>
      </a:dk1>
      <a:lt1>
        <a:srgbClr val="0C1763"/>
      </a:lt1>
      <a:dk2>
        <a:srgbClr val="030619"/>
      </a:dk2>
      <a:lt2>
        <a:srgbClr val="00DFFC"/>
      </a:lt2>
      <a:accent1>
        <a:srgbClr val="00AEEF"/>
      </a:accent1>
      <a:accent2>
        <a:srgbClr val="0074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